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416" r:id="rId2"/>
    <p:sldId id="417" r:id="rId3"/>
    <p:sldId id="418" r:id="rId4"/>
    <p:sldId id="419" r:id="rId5"/>
    <p:sldId id="420" r:id="rId6"/>
    <p:sldId id="424" r:id="rId7"/>
    <p:sldId id="421" r:id="rId8"/>
    <p:sldId id="422" r:id="rId9"/>
    <p:sldId id="423" r:id="rId10"/>
    <p:sldId id="1110" r:id="rId11"/>
    <p:sldId id="431" r:id="rId12"/>
    <p:sldId id="425" r:id="rId13"/>
    <p:sldId id="1088" r:id="rId14"/>
    <p:sldId id="1089" r:id="rId15"/>
    <p:sldId id="1100" r:id="rId16"/>
    <p:sldId id="1111" r:id="rId17"/>
    <p:sldId id="1097" r:id="rId18"/>
    <p:sldId id="1113" r:id="rId19"/>
    <p:sldId id="1099" r:id="rId20"/>
    <p:sldId id="1115" r:id="rId21"/>
    <p:sldId id="1098" r:id="rId22"/>
    <p:sldId id="1116" r:id="rId23"/>
    <p:sldId id="1114" r:id="rId24"/>
    <p:sldId id="1094" r:id="rId25"/>
    <p:sldId id="1117" r:id="rId26"/>
    <p:sldId id="1119" r:id="rId27"/>
    <p:sldId id="1095" r:id="rId28"/>
    <p:sldId id="1102" r:id="rId29"/>
    <p:sldId id="1093" r:id="rId30"/>
    <p:sldId id="1125" r:id="rId31"/>
    <p:sldId id="1126" r:id="rId32"/>
    <p:sldId id="1096" r:id="rId33"/>
    <p:sldId id="1101" r:id="rId34"/>
    <p:sldId id="1103" r:id="rId35"/>
    <p:sldId id="1121" r:id="rId36"/>
    <p:sldId id="1120" r:id="rId37"/>
    <p:sldId id="1124" r:id="rId38"/>
    <p:sldId id="1091" r:id="rId39"/>
    <p:sldId id="1104" r:id="rId40"/>
    <p:sldId id="1109" r:id="rId41"/>
    <p:sldId id="1106" r:id="rId42"/>
    <p:sldId id="1105" r:id="rId43"/>
    <p:sldId id="438" r:id="rId44"/>
    <p:sldId id="1127" r:id="rId45"/>
    <p:sldId id="1107" r:id="rId46"/>
    <p:sldId id="437" r:id="rId47"/>
    <p:sldId id="1128" r:id="rId48"/>
    <p:sldId id="440" r:id="rId49"/>
  </p:sldIdLst>
  <p:sldSz cx="12192000" cy="6858000"/>
  <p:notesSz cx="6858000" cy="9144000"/>
  <p:embeddedFontLs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나눔고딕" panose="020D0604000000000000" pitchFamily="50" charset="-127"/>
      <p:regular r:id="rId54"/>
      <p:bold r:id="rId55"/>
    </p:embeddedFont>
    <p:embeddedFont>
      <p:font typeface="나눔고딕 ExtraBold" panose="020D0904000000000000" pitchFamily="50" charset="-127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F528F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61857A-592F-494C-921C-E9CBC7E74902}" v="2" dt="2025-03-11T04:09:04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5628" autoAdjust="0"/>
  </p:normalViewPr>
  <p:slideViewPr>
    <p:cSldViewPr snapToGrid="0">
      <p:cViewPr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재훈" userId="7aa27b22-69ed-4ca1-91ed-0ff9d5fed872" providerId="ADAL" clId="{CB61857A-592F-494C-921C-E9CBC7E74902}"/>
    <pc:docChg chg="undo custSel modSld">
      <pc:chgData name="신재훈" userId="7aa27b22-69ed-4ca1-91ed-0ff9d5fed872" providerId="ADAL" clId="{CB61857A-592F-494C-921C-E9CBC7E74902}" dt="2025-03-11T04:25:22.981" v="5" actId="1038"/>
      <pc:docMkLst>
        <pc:docMk/>
      </pc:docMkLst>
      <pc:sldChg chg="modSp mod">
        <pc:chgData name="신재훈" userId="7aa27b22-69ed-4ca1-91ed-0ff9d5fed872" providerId="ADAL" clId="{CB61857A-592F-494C-921C-E9CBC7E74902}" dt="2025-03-11T04:25:22.981" v="5" actId="1038"/>
        <pc:sldMkLst>
          <pc:docMk/>
          <pc:sldMk cId="3153006891" sldId="1101"/>
        </pc:sldMkLst>
        <pc:spChg chg="mod">
          <ac:chgData name="신재훈" userId="7aa27b22-69ed-4ca1-91ed-0ff9d5fed872" providerId="ADAL" clId="{CB61857A-592F-494C-921C-E9CBC7E74902}" dt="2025-03-11T04:25:22.981" v="5" actId="1038"/>
          <ac:spMkLst>
            <pc:docMk/>
            <pc:sldMk cId="3153006891" sldId="1101"/>
            <ac:spMk id="3" creationId="{BFF77134-E352-CBBE-8B5C-15C69375C6A4}"/>
          </ac:spMkLst>
        </pc:spChg>
      </pc:sldChg>
      <pc:sldChg chg="modSp mod">
        <pc:chgData name="신재훈" userId="7aa27b22-69ed-4ca1-91ed-0ff9d5fed872" providerId="ADAL" clId="{CB61857A-592F-494C-921C-E9CBC7E74902}" dt="2025-03-11T03:45:12.608" v="1" actId="1076"/>
        <pc:sldMkLst>
          <pc:docMk/>
          <pc:sldMk cId="2983765245" sldId="1113"/>
        </pc:sldMkLst>
        <pc:grpChg chg="mod">
          <ac:chgData name="신재훈" userId="7aa27b22-69ed-4ca1-91ed-0ff9d5fed872" providerId="ADAL" clId="{CB61857A-592F-494C-921C-E9CBC7E74902}" dt="2025-03-11T03:45:12.608" v="1" actId="1076"/>
          <ac:grpSpMkLst>
            <pc:docMk/>
            <pc:sldMk cId="2983765245" sldId="1113"/>
            <ac:grpSpMk id="9" creationId="{93D1E845-3B86-A5FB-0650-763B08F78250}"/>
          </ac:grpSpMkLst>
        </pc:grpChg>
      </pc:sldChg>
      <pc:sldChg chg="modSp">
        <pc:chgData name="신재훈" userId="7aa27b22-69ed-4ca1-91ed-0ff9d5fed872" providerId="ADAL" clId="{CB61857A-592F-494C-921C-E9CBC7E74902}" dt="2025-03-11T04:09:04.087" v="3" actId="20577"/>
        <pc:sldMkLst>
          <pc:docMk/>
          <pc:sldMk cId="3371114837" sldId="1114"/>
        </pc:sldMkLst>
        <pc:spChg chg="mod">
          <ac:chgData name="신재훈" userId="7aa27b22-69ed-4ca1-91ed-0ff9d5fed872" providerId="ADAL" clId="{CB61857A-592F-494C-921C-E9CBC7E74902}" dt="2025-03-11T04:09:04.087" v="3" actId="20577"/>
          <ac:spMkLst>
            <pc:docMk/>
            <pc:sldMk cId="3371114837" sldId="1114"/>
            <ac:spMk id="3" creationId="{D998A4E0-650E-25AF-B5A2-012ADB6B05AD}"/>
          </ac:spMkLst>
        </pc:spChg>
      </pc:sldChg>
      <pc:sldChg chg="modSp mod">
        <pc:chgData name="신재훈" userId="7aa27b22-69ed-4ca1-91ed-0ff9d5fed872" providerId="ADAL" clId="{CB61857A-592F-494C-921C-E9CBC7E74902}" dt="2025-03-11T04:15:14.070" v="4" actId="14100"/>
        <pc:sldMkLst>
          <pc:docMk/>
          <pc:sldMk cId="3434939660" sldId="1117"/>
        </pc:sldMkLst>
        <pc:spChg chg="mod">
          <ac:chgData name="신재훈" userId="7aa27b22-69ed-4ca1-91ed-0ff9d5fed872" providerId="ADAL" clId="{CB61857A-592F-494C-921C-E9CBC7E74902}" dt="2025-03-11T04:15:14.070" v="4" actId="14100"/>
          <ac:spMkLst>
            <pc:docMk/>
            <pc:sldMk cId="3434939660" sldId="1117"/>
            <ac:spMk id="3" creationId="{8467C40D-D532-595C-9E64-CDD0B2A84D9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CB076-D88D-410E-8683-09BA5CD5B79D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</dgm:pt>
    <dgm:pt modelId="{945D2373-32B1-4A77-A470-329EB2797FCF}">
      <dgm:prSet phldrT="[텍스트]"/>
      <dgm:spPr/>
      <dgm:t>
        <a:bodyPr/>
        <a:lstStyle/>
        <a:p>
          <a:pPr latinLnBrk="1"/>
          <a:r>
            <a:rPr lang="en-US" altLang="ko-KR" dirty="0"/>
            <a:t>① Sprint Planning</a:t>
          </a:r>
          <a:endParaRPr lang="ko-KR" altLang="en-US" dirty="0"/>
        </a:p>
      </dgm:t>
    </dgm:pt>
    <dgm:pt modelId="{ED71D68A-968B-4979-9500-C1B4FFB4DF22}" type="parTrans" cxnId="{0E70B1E4-B55B-4843-B29D-C2CCC9D03ED7}">
      <dgm:prSet/>
      <dgm:spPr/>
      <dgm:t>
        <a:bodyPr/>
        <a:lstStyle/>
        <a:p>
          <a:pPr latinLnBrk="1"/>
          <a:endParaRPr lang="ko-KR" altLang="en-US"/>
        </a:p>
      </dgm:t>
    </dgm:pt>
    <dgm:pt modelId="{19AF1540-9D49-4EFB-8980-BE7B8A0174F1}" type="sibTrans" cxnId="{0E70B1E4-B55B-4843-B29D-C2CCC9D03ED7}">
      <dgm:prSet/>
      <dgm:spPr/>
      <dgm:t>
        <a:bodyPr/>
        <a:lstStyle/>
        <a:p>
          <a:pPr latinLnBrk="1"/>
          <a:endParaRPr lang="ko-KR" altLang="en-US"/>
        </a:p>
      </dgm:t>
    </dgm:pt>
    <dgm:pt modelId="{CE3C1800-9DE0-4E2A-BEBD-4FBBEE27D19A}">
      <dgm:prSet phldrT="[텍스트]"/>
      <dgm:spPr/>
      <dgm:t>
        <a:bodyPr/>
        <a:lstStyle/>
        <a:p>
          <a:pPr latinLnBrk="1"/>
          <a:r>
            <a:rPr lang="en-US" altLang="ko-KR" dirty="0"/>
            <a:t>② Daily Scrum</a:t>
          </a:r>
          <a:endParaRPr lang="ko-KR" altLang="en-US" dirty="0"/>
        </a:p>
      </dgm:t>
    </dgm:pt>
    <dgm:pt modelId="{86D1C012-BCAB-43FB-B3DD-96705E4A7744}" type="parTrans" cxnId="{75E303A5-AC33-47CF-9064-0973E29A3D28}">
      <dgm:prSet/>
      <dgm:spPr/>
      <dgm:t>
        <a:bodyPr/>
        <a:lstStyle/>
        <a:p>
          <a:pPr latinLnBrk="1"/>
          <a:endParaRPr lang="ko-KR" altLang="en-US"/>
        </a:p>
      </dgm:t>
    </dgm:pt>
    <dgm:pt modelId="{A673390C-78C2-4DD5-8732-7C62408410F5}" type="sibTrans" cxnId="{75E303A5-AC33-47CF-9064-0973E29A3D28}">
      <dgm:prSet/>
      <dgm:spPr/>
      <dgm:t>
        <a:bodyPr/>
        <a:lstStyle/>
        <a:p>
          <a:pPr latinLnBrk="1"/>
          <a:endParaRPr lang="ko-KR" altLang="en-US"/>
        </a:p>
      </dgm:t>
    </dgm:pt>
    <dgm:pt modelId="{AC8BD20F-7DF1-4615-BBBD-C22E928826A8}">
      <dgm:prSet phldrT="[텍스트]"/>
      <dgm:spPr/>
      <dgm:t>
        <a:bodyPr/>
        <a:lstStyle/>
        <a:p>
          <a:pPr latinLnBrk="1"/>
          <a:r>
            <a:rPr lang="en-US" altLang="ko-KR" dirty="0"/>
            <a:t>③ Sprint Review</a:t>
          </a:r>
          <a:endParaRPr lang="ko-KR" altLang="en-US" dirty="0"/>
        </a:p>
      </dgm:t>
    </dgm:pt>
    <dgm:pt modelId="{CB8BD63C-E074-4AEB-A7FD-B322485A850F}" type="parTrans" cxnId="{9A63CC70-C238-46D7-89D3-BB345AC79889}">
      <dgm:prSet/>
      <dgm:spPr/>
      <dgm:t>
        <a:bodyPr/>
        <a:lstStyle/>
        <a:p>
          <a:pPr latinLnBrk="1"/>
          <a:endParaRPr lang="ko-KR" altLang="en-US"/>
        </a:p>
      </dgm:t>
    </dgm:pt>
    <dgm:pt modelId="{4417E04B-3A13-4094-B068-C3036EA7A63A}" type="sibTrans" cxnId="{9A63CC70-C238-46D7-89D3-BB345AC79889}">
      <dgm:prSet/>
      <dgm:spPr/>
      <dgm:t>
        <a:bodyPr/>
        <a:lstStyle/>
        <a:p>
          <a:pPr latinLnBrk="1"/>
          <a:endParaRPr lang="ko-KR" altLang="en-US"/>
        </a:p>
      </dgm:t>
    </dgm:pt>
    <dgm:pt modelId="{D5BC77B7-AB47-421B-8BB6-7088378D3697}">
      <dgm:prSet phldrT="[텍스트]"/>
      <dgm:spPr/>
      <dgm:t>
        <a:bodyPr/>
        <a:lstStyle/>
        <a:p>
          <a:pPr latinLnBrk="1"/>
          <a:r>
            <a:rPr lang="en-US" altLang="ko-KR" dirty="0"/>
            <a:t>④ Sprint Retrospective</a:t>
          </a:r>
          <a:endParaRPr lang="ko-KR" altLang="en-US" dirty="0"/>
        </a:p>
      </dgm:t>
    </dgm:pt>
    <dgm:pt modelId="{79029FBA-8928-4B40-A6D6-571DDE0AA2E5}" type="parTrans" cxnId="{CA39A7AA-5955-4C6C-9A28-DA079CC9DDFD}">
      <dgm:prSet/>
      <dgm:spPr/>
      <dgm:t>
        <a:bodyPr/>
        <a:lstStyle/>
        <a:p>
          <a:pPr latinLnBrk="1"/>
          <a:endParaRPr lang="ko-KR" altLang="en-US"/>
        </a:p>
      </dgm:t>
    </dgm:pt>
    <dgm:pt modelId="{4A62FFF6-C3D2-4E13-A21C-D575AE968B3E}" type="sibTrans" cxnId="{CA39A7AA-5955-4C6C-9A28-DA079CC9DDFD}">
      <dgm:prSet/>
      <dgm:spPr/>
      <dgm:t>
        <a:bodyPr/>
        <a:lstStyle/>
        <a:p>
          <a:pPr latinLnBrk="1"/>
          <a:endParaRPr lang="ko-KR" altLang="en-US"/>
        </a:p>
      </dgm:t>
    </dgm:pt>
    <dgm:pt modelId="{7CEC5292-B52F-4109-A8EE-82C5B04097DC}" type="pres">
      <dgm:prSet presAssocID="{DBBCB076-D88D-410E-8683-09BA5CD5B79D}" presName="cycle" presStyleCnt="0">
        <dgm:presLayoutVars>
          <dgm:dir/>
          <dgm:resizeHandles val="exact"/>
        </dgm:presLayoutVars>
      </dgm:prSet>
      <dgm:spPr/>
    </dgm:pt>
    <dgm:pt modelId="{474D50EF-F7F7-45C2-AA16-DAA9C38B0E38}" type="pres">
      <dgm:prSet presAssocID="{945D2373-32B1-4A77-A470-329EB2797FCF}" presName="dummy" presStyleCnt="0"/>
      <dgm:spPr/>
    </dgm:pt>
    <dgm:pt modelId="{4516E21B-D838-4FF5-8E15-79331E5419E9}" type="pres">
      <dgm:prSet presAssocID="{945D2373-32B1-4A77-A470-329EB2797FCF}" presName="node" presStyleLbl="revTx" presStyleIdx="0" presStyleCnt="4">
        <dgm:presLayoutVars>
          <dgm:bulletEnabled val="1"/>
        </dgm:presLayoutVars>
      </dgm:prSet>
      <dgm:spPr/>
    </dgm:pt>
    <dgm:pt modelId="{0BC52983-A437-421C-811F-9FA321087E60}" type="pres">
      <dgm:prSet presAssocID="{19AF1540-9D49-4EFB-8980-BE7B8A0174F1}" presName="sibTrans" presStyleLbl="node1" presStyleIdx="0" presStyleCnt="4"/>
      <dgm:spPr/>
    </dgm:pt>
    <dgm:pt modelId="{48C3BE63-7CC0-4A46-A266-092F234C2370}" type="pres">
      <dgm:prSet presAssocID="{CE3C1800-9DE0-4E2A-BEBD-4FBBEE27D19A}" presName="dummy" presStyleCnt="0"/>
      <dgm:spPr/>
    </dgm:pt>
    <dgm:pt modelId="{7955AD25-A8AD-4B5E-B825-D0532B1073D3}" type="pres">
      <dgm:prSet presAssocID="{CE3C1800-9DE0-4E2A-BEBD-4FBBEE27D19A}" presName="node" presStyleLbl="revTx" presStyleIdx="1" presStyleCnt="4">
        <dgm:presLayoutVars>
          <dgm:bulletEnabled val="1"/>
        </dgm:presLayoutVars>
      </dgm:prSet>
      <dgm:spPr/>
    </dgm:pt>
    <dgm:pt modelId="{0ADC831B-5371-4F5F-930F-77620501C85D}" type="pres">
      <dgm:prSet presAssocID="{A673390C-78C2-4DD5-8732-7C62408410F5}" presName="sibTrans" presStyleLbl="node1" presStyleIdx="1" presStyleCnt="4"/>
      <dgm:spPr/>
    </dgm:pt>
    <dgm:pt modelId="{A965FDE9-0CAE-4711-A60A-57204D9BE8FD}" type="pres">
      <dgm:prSet presAssocID="{AC8BD20F-7DF1-4615-BBBD-C22E928826A8}" presName="dummy" presStyleCnt="0"/>
      <dgm:spPr/>
    </dgm:pt>
    <dgm:pt modelId="{821251CB-DAAE-4CC0-AA2C-3BB36211ABA1}" type="pres">
      <dgm:prSet presAssocID="{AC8BD20F-7DF1-4615-BBBD-C22E928826A8}" presName="node" presStyleLbl="revTx" presStyleIdx="2" presStyleCnt="4">
        <dgm:presLayoutVars>
          <dgm:bulletEnabled val="1"/>
        </dgm:presLayoutVars>
      </dgm:prSet>
      <dgm:spPr/>
    </dgm:pt>
    <dgm:pt modelId="{2B33685E-DD82-42F6-B505-A930E42F443F}" type="pres">
      <dgm:prSet presAssocID="{4417E04B-3A13-4094-B068-C3036EA7A63A}" presName="sibTrans" presStyleLbl="node1" presStyleIdx="2" presStyleCnt="4"/>
      <dgm:spPr/>
    </dgm:pt>
    <dgm:pt modelId="{0AB466BC-90CC-4AEC-9E08-D020D3490392}" type="pres">
      <dgm:prSet presAssocID="{D5BC77B7-AB47-421B-8BB6-7088378D3697}" presName="dummy" presStyleCnt="0"/>
      <dgm:spPr/>
    </dgm:pt>
    <dgm:pt modelId="{AC3D9F06-3F1D-4876-A192-D8A78D09149F}" type="pres">
      <dgm:prSet presAssocID="{D5BC77B7-AB47-421B-8BB6-7088378D3697}" presName="node" presStyleLbl="revTx" presStyleIdx="3" presStyleCnt="4">
        <dgm:presLayoutVars>
          <dgm:bulletEnabled val="1"/>
        </dgm:presLayoutVars>
      </dgm:prSet>
      <dgm:spPr/>
    </dgm:pt>
    <dgm:pt modelId="{60864BA4-3B8D-4D5A-A1F6-0744FB2AE504}" type="pres">
      <dgm:prSet presAssocID="{4A62FFF6-C3D2-4E13-A21C-D575AE968B3E}" presName="sibTrans" presStyleLbl="node1" presStyleIdx="3" presStyleCnt="4"/>
      <dgm:spPr/>
    </dgm:pt>
  </dgm:ptLst>
  <dgm:cxnLst>
    <dgm:cxn modelId="{95E0EC06-1DFD-400C-847F-7DDD13B9FC57}" type="presOf" srcId="{AC8BD20F-7DF1-4615-BBBD-C22E928826A8}" destId="{821251CB-DAAE-4CC0-AA2C-3BB36211ABA1}" srcOrd="0" destOrd="0" presId="urn:microsoft.com/office/officeart/2005/8/layout/cycle1"/>
    <dgm:cxn modelId="{EB81EA16-E270-4852-A9B0-7B0622542615}" type="presOf" srcId="{A673390C-78C2-4DD5-8732-7C62408410F5}" destId="{0ADC831B-5371-4F5F-930F-77620501C85D}" srcOrd="0" destOrd="0" presId="urn:microsoft.com/office/officeart/2005/8/layout/cycle1"/>
    <dgm:cxn modelId="{F15F104D-6945-4BBF-81D4-33F53CFD8009}" type="presOf" srcId="{D5BC77B7-AB47-421B-8BB6-7088378D3697}" destId="{AC3D9F06-3F1D-4876-A192-D8A78D09149F}" srcOrd="0" destOrd="0" presId="urn:microsoft.com/office/officeart/2005/8/layout/cycle1"/>
    <dgm:cxn modelId="{9A63CC70-C238-46D7-89D3-BB345AC79889}" srcId="{DBBCB076-D88D-410E-8683-09BA5CD5B79D}" destId="{AC8BD20F-7DF1-4615-BBBD-C22E928826A8}" srcOrd="2" destOrd="0" parTransId="{CB8BD63C-E074-4AEB-A7FD-B322485A850F}" sibTransId="{4417E04B-3A13-4094-B068-C3036EA7A63A}"/>
    <dgm:cxn modelId="{3BCDFA86-8EE1-45AA-AF08-7D3C396085B5}" type="presOf" srcId="{4A62FFF6-C3D2-4E13-A21C-D575AE968B3E}" destId="{60864BA4-3B8D-4D5A-A1F6-0744FB2AE504}" srcOrd="0" destOrd="0" presId="urn:microsoft.com/office/officeart/2005/8/layout/cycle1"/>
    <dgm:cxn modelId="{6140CD96-B291-4112-87C2-8B40599B5F68}" type="presOf" srcId="{DBBCB076-D88D-410E-8683-09BA5CD5B79D}" destId="{7CEC5292-B52F-4109-A8EE-82C5B04097DC}" srcOrd="0" destOrd="0" presId="urn:microsoft.com/office/officeart/2005/8/layout/cycle1"/>
    <dgm:cxn modelId="{75E303A5-AC33-47CF-9064-0973E29A3D28}" srcId="{DBBCB076-D88D-410E-8683-09BA5CD5B79D}" destId="{CE3C1800-9DE0-4E2A-BEBD-4FBBEE27D19A}" srcOrd="1" destOrd="0" parTransId="{86D1C012-BCAB-43FB-B3DD-96705E4A7744}" sibTransId="{A673390C-78C2-4DD5-8732-7C62408410F5}"/>
    <dgm:cxn modelId="{CA39A7AA-5955-4C6C-9A28-DA079CC9DDFD}" srcId="{DBBCB076-D88D-410E-8683-09BA5CD5B79D}" destId="{D5BC77B7-AB47-421B-8BB6-7088378D3697}" srcOrd="3" destOrd="0" parTransId="{79029FBA-8928-4B40-A6D6-571DDE0AA2E5}" sibTransId="{4A62FFF6-C3D2-4E13-A21C-D575AE968B3E}"/>
    <dgm:cxn modelId="{B10D6FD1-D6E6-448C-BEFC-9E34D6C71D9D}" type="presOf" srcId="{945D2373-32B1-4A77-A470-329EB2797FCF}" destId="{4516E21B-D838-4FF5-8E15-79331E5419E9}" srcOrd="0" destOrd="0" presId="urn:microsoft.com/office/officeart/2005/8/layout/cycle1"/>
    <dgm:cxn modelId="{0E70B1E4-B55B-4843-B29D-C2CCC9D03ED7}" srcId="{DBBCB076-D88D-410E-8683-09BA5CD5B79D}" destId="{945D2373-32B1-4A77-A470-329EB2797FCF}" srcOrd="0" destOrd="0" parTransId="{ED71D68A-968B-4979-9500-C1B4FFB4DF22}" sibTransId="{19AF1540-9D49-4EFB-8980-BE7B8A0174F1}"/>
    <dgm:cxn modelId="{8631F4EA-BACC-42BC-BBE5-E78C7BAA3311}" type="presOf" srcId="{CE3C1800-9DE0-4E2A-BEBD-4FBBEE27D19A}" destId="{7955AD25-A8AD-4B5E-B825-D0532B1073D3}" srcOrd="0" destOrd="0" presId="urn:microsoft.com/office/officeart/2005/8/layout/cycle1"/>
    <dgm:cxn modelId="{E97895F7-6728-4B16-84B6-2CE31F585B86}" type="presOf" srcId="{4417E04B-3A13-4094-B068-C3036EA7A63A}" destId="{2B33685E-DD82-42F6-B505-A930E42F443F}" srcOrd="0" destOrd="0" presId="urn:microsoft.com/office/officeart/2005/8/layout/cycle1"/>
    <dgm:cxn modelId="{ADECC1FF-AAB5-4B14-A6AB-559C4A96F422}" type="presOf" srcId="{19AF1540-9D49-4EFB-8980-BE7B8A0174F1}" destId="{0BC52983-A437-421C-811F-9FA321087E60}" srcOrd="0" destOrd="0" presId="urn:microsoft.com/office/officeart/2005/8/layout/cycle1"/>
    <dgm:cxn modelId="{7348ACD6-B1E1-4BA0-8DAD-5AA8A6FBCC19}" type="presParOf" srcId="{7CEC5292-B52F-4109-A8EE-82C5B04097DC}" destId="{474D50EF-F7F7-45C2-AA16-DAA9C38B0E38}" srcOrd="0" destOrd="0" presId="urn:microsoft.com/office/officeart/2005/8/layout/cycle1"/>
    <dgm:cxn modelId="{DF55A5BD-C21D-4576-B481-069519720AB8}" type="presParOf" srcId="{7CEC5292-B52F-4109-A8EE-82C5B04097DC}" destId="{4516E21B-D838-4FF5-8E15-79331E5419E9}" srcOrd="1" destOrd="0" presId="urn:microsoft.com/office/officeart/2005/8/layout/cycle1"/>
    <dgm:cxn modelId="{DC6105FE-0C0A-42A1-B2F1-4FE2A5FDFF9B}" type="presParOf" srcId="{7CEC5292-B52F-4109-A8EE-82C5B04097DC}" destId="{0BC52983-A437-421C-811F-9FA321087E60}" srcOrd="2" destOrd="0" presId="urn:microsoft.com/office/officeart/2005/8/layout/cycle1"/>
    <dgm:cxn modelId="{1D16C129-84E4-44F7-A65D-E191CD92D820}" type="presParOf" srcId="{7CEC5292-B52F-4109-A8EE-82C5B04097DC}" destId="{48C3BE63-7CC0-4A46-A266-092F234C2370}" srcOrd="3" destOrd="0" presId="urn:microsoft.com/office/officeart/2005/8/layout/cycle1"/>
    <dgm:cxn modelId="{8508D2F3-EFA2-4371-A202-A0D94B34CDC1}" type="presParOf" srcId="{7CEC5292-B52F-4109-A8EE-82C5B04097DC}" destId="{7955AD25-A8AD-4B5E-B825-D0532B1073D3}" srcOrd="4" destOrd="0" presId="urn:microsoft.com/office/officeart/2005/8/layout/cycle1"/>
    <dgm:cxn modelId="{1C093776-0079-439B-B73D-8B6AF3782F28}" type="presParOf" srcId="{7CEC5292-B52F-4109-A8EE-82C5B04097DC}" destId="{0ADC831B-5371-4F5F-930F-77620501C85D}" srcOrd="5" destOrd="0" presId="urn:microsoft.com/office/officeart/2005/8/layout/cycle1"/>
    <dgm:cxn modelId="{9054B104-70B2-4D15-8857-3D087B059E77}" type="presParOf" srcId="{7CEC5292-B52F-4109-A8EE-82C5B04097DC}" destId="{A965FDE9-0CAE-4711-A60A-57204D9BE8FD}" srcOrd="6" destOrd="0" presId="urn:microsoft.com/office/officeart/2005/8/layout/cycle1"/>
    <dgm:cxn modelId="{33995282-ED02-4AD4-A53C-BD61C9E366A3}" type="presParOf" srcId="{7CEC5292-B52F-4109-A8EE-82C5B04097DC}" destId="{821251CB-DAAE-4CC0-AA2C-3BB36211ABA1}" srcOrd="7" destOrd="0" presId="urn:microsoft.com/office/officeart/2005/8/layout/cycle1"/>
    <dgm:cxn modelId="{5FF30D49-3402-49B7-9B9E-15D3CB90E924}" type="presParOf" srcId="{7CEC5292-B52F-4109-A8EE-82C5B04097DC}" destId="{2B33685E-DD82-42F6-B505-A930E42F443F}" srcOrd="8" destOrd="0" presId="urn:microsoft.com/office/officeart/2005/8/layout/cycle1"/>
    <dgm:cxn modelId="{B9275BD1-20D5-4C3F-AEDE-8CB258F0CC75}" type="presParOf" srcId="{7CEC5292-B52F-4109-A8EE-82C5B04097DC}" destId="{0AB466BC-90CC-4AEC-9E08-D020D3490392}" srcOrd="9" destOrd="0" presId="urn:microsoft.com/office/officeart/2005/8/layout/cycle1"/>
    <dgm:cxn modelId="{E99F79B9-CCEA-4730-ADC9-5C776AC94928}" type="presParOf" srcId="{7CEC5292-B52F-4109-A8EE-82C5B04097DC}" destId="{AC3D9F06-3F1D-4876-A192-D8A78D09149F}" srcOrd="10" destOrd="0" presId="urn:microsoft.com/office/officeart/2005/8/layout/cycle1"/>
    <dgm:cxn modelId="{43D32488-2933-4521-940E-4F7209789877}" type="presParOf" srcId="{7CEC5292-B52F-4109-A8EE-82C5B04097DC}" destId="{60864BA4-3B8D-4D5A-A1F6-0744FB2AE50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6E21B-D838-4FF5-8E15-79331E5419E9}">
      <dsp:nvSpPr>
        <dsp:cNvPr id="0" name=""/>
        <dsp:cNvSpPr/>
      </dsp:nvSpPr>
      <dsp:spPr>
        <a:xfrm>
          <a:off x="3031021" y="101319"/>
          <a:ext cx="1596094" cy="159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① Sprint Planning</a:t>
          </a:r>
          <a:endParaRPr lang="ko-KR" altLang="en-US" sz="2000" kern="1200" dirty="0"/>
        </a:p>
      </dsp:txBody>
      <dsp:txXfrm>
        <a:off x="3031021" y="101319"/>
        <a:ext cx="1596094" cy="1596094"/>
      </dsp:txXfrm>
    </dsp:sp>
    <dsp:sp modelId="{0BC52983-A437-421C-811F-9FA321087E60}">
      <dsp:nvSpPr>
        <dsp:cNvPr id="0" name=""/>
        <dsp:cNvSpPr/>
      </dsp:nvSpPr>
      <dsp:spPr>
        <a:xfrm>
          <a:off x="217132" y="331"/>
          <a:ext cx="4510971" cy="4510971"/>
        </a:xfrm>
        <a:prstGeom prst="circularArrow">
          <a:avLst>
            <a:gd name="adj1" fmla="val 6900"/>
            <a:gd name="adj2" fmla="val 465156"/>
            <a:gd name="adj3" fmla="val 550242"/>
            <a:gd name="adj4" fmla="val 20584603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5AD25-A8AD-4B5E-B825-D0532B1073D3}">
      <dsp:nvSpPr>
        <dsp:cNvPr id="0" name=""/>
        <dsp:cNvSpPr/>
      </dsp:nvSpPr>
      <dsp:spPr>
        <a:xfrm>
          <a:off x="3031021" y="2814220"/>
          <a:ext cx="1596094" cy="159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② Daily Scrum</a:t>
          </a:r>
          <a:endParaRPr lang="ko-KR" altLang="en-US" sz="2000" kern="1200" dirty="0"/>
        </a:p>
      </dsp:txBody>
      <dsp:txXfrm>
        <a:off x="3031021" y="2814220"/>
        <a:ext cx="1596094" cy="1596094"/>
      </dsp:txXfrm>
    </dsp:sp>
    <dsp:sp modelId="{0ADC831B-5371-4F5F-930F-77620501C85D}">
      <dsp:nvSpPr>
        <dsp:cNvPr id="0" name=""/>
        <dsp:cNvSpPr/>
      </dsp:nvSpPr>
      <dsp:spPr>
        <a:xfrm>
          <a:off x="217132" y="331"/>
          <a:ext cx="4510971" cy="4510971"/>
        </a:xfrm>
        <a:prstGeom prst="circularArrow">
          <a:avLst>
            <a:gd name="adj1" fmla="val 6900"/>
            <a:gd name="adj2" fmla="val 465156"/>
            <a:gd name="adj3" fmla="val 5950242"/>
            <a:gd name="adj4" fmla="val 4384603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251CB-DAAE-4CC0-AA2C-3BB36211ABA1}">
      <dsp:nvSpPr>
        <dsp:cNvPr id="0" name=""/>
        <dsp:cNvSpPr/>
      </dsp:nvSpPr>
      <dsp:spPr>
        <a:xfrm>
          <a:off x="318120" y="2814220"/>
          <a:ext cx="1596094" cy="159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③ Sprint Review</a:t>
          </a:r>
          <a:endParaRPr lang="ko-KR" altLang="en-US" sz="2000" kern="1200" dirty="0"/>
        </a:p>
      </dsp:txBody>
      <dsp:txXfrm>
        <a:off x="318120" y="2814220"/>
        <a:ext cx="1596094" cy="1596094"/>
      </dsp:txXfrm>
    </dsp:sp>
    <dsp:sp modelId="{2B33685E-DD82-42F6-B505-A930E42F443F}">
      <dsp:nvSpPr>
        <dsp:cNvPr id="0" name=""/>
        <dsp:cNvSpPr/>
      </dsp:nvSpPr>
      <dsp:spPr>
        <a:xfrm>
          <a:off x="217132" y="331"/>
          <a:ext cx="4510971" cy="4510971"/>
        </a:xfrm>
        <a:prstGeom prst="circularArrow">
          <a:avLst>
            <a:gd name="adj1" fmla="val 6900"/>
            <a:gd name="adj2" fmla="val 465156"/>
            <a:gd name="adj3" fmla="val 11350242"/>
            <a:gd name="adj4" fmla="val 9784603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D9F06-3F1D-4876-A192-D8A78D09149F}">
      <dsp:nvSpPr>
        <dsp:cNvPr id="0" name=""/>
        <dsp:cNvSpPr/>
      </dsp:nvSpPr>
      <dsp:spPr>
        <a:xfrm>
          <a:off x="318120" y="101319"/>
          <a:ext cx="1596094" cy="1596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④ Sprint Retrospective</a:t>
          </a:r>
          <a:endParaRPr lang="ko-KR" altLang="en-US" sz="2000" kern="1200" dirty="0"/>
        </a:p>
      </dsp:txBody>
      <dsp:txXfrm>
        <a:off x="318120" y="101319"/>
        <a:ext cx="1596094" cy="1596094"/>
      </dsp:txXfrm>
    </dsp:sp>
    <dsp:sp modelId="{60864BA4-3B8D-4D5A-A1F6-0744FB2AE504}">
      <dsp:nvSpPr>
        <dsp:cNvPr id="0" name=""/>
        <dsp:cNvSpPr/>
      </dsp:nvSpPr>
      <dsp:spPr>
        <a:xfrm>
          <a:off x="217132" y="331"/>
          <a:ext cx="4510971" cy="4510971"/>
        </a:xfrm>
        <a:prstGeom prst="circularArrow">
          <a:avLst>
            <a:gd name="adj1" fmla="val 6900"/>
            <a:gd name="adj2" fmla="val 465156"/>
            <a:gd name="adj3" fmla="val 16750242"/>
            <a:gd name="adj4" fmla="val 15184603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63790-98A8-8503-4BCF-E36764055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03B7ED-7171-5490-2F4D-C0BC15000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8839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24583-F27E-1777-DEFB-5442299F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06DBA6-F75D-7613-955B-6EEE16B48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D45E53-1790-F8B9-DE92-9102355049CF}"/>
              </a:ext>
            </a:extLst>
          </p:cNvPr>
          <p:cNvSpPr/>
          <p:nvPr/>
        </p:nvSpPr>
        <p:spPr>
          <a:xfrm>
            <a:off x="630238" y="1144588"/>
            <a:ext cx="1527276" cy="36000"/>
          </a:xfrm>
          <a:prstGeom prst="rect">
            <a:avLst/>
          </a:prstGeom>
          <a:solidFill>
            <a:srgbClr val="00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CAEE6D-0DFD-85D1-3221-6D77CF590BD8}"/>
              </a:ext>
            </a:extLst>
          </p:cNvPr>
          <p:cNvSpPr/>
          <p:nvPr/>
        </p:nvSpPr>
        <p:spPr>
          <a:xfrm>
            <a:off x="2157512" y="1144587"/>
            <a:ext cx="10034488" cy="36000"/>
          </a:xfrm>
          <a:prstGeom prst="rect">
            <a:avLst/>
          </a:prstGeom>
          <a:solidFill>
            <a:srgbClr val="018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A2F1F8-4ABD-B4A5-3700-292DA2590A9F}"/>
              </a:ext>
            </a:extLst>
          </p:cNvPr>
          <p:cNvSpPr/>
          <p:nvPr/>
        </p:nvSpPr>
        <p:spPr>
          <a:xfrm>
            <a:off x="0" y="1144587"/>
            <a:ext cx="630238" cy="36000"/>
          </a:xfrm>
          <a:prstGeom prst="rect">
            <a:avLst/>
          </a:prstGeom>
          <a:solidFill>
            <a:srgbClr val="018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25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FACC1A-4126-0DA3-C7D9-4651E9245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1F1F5E-5EC5-1453-74EB-879607948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04139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392AD-4E18-7F8F-E9B7-D01985EF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1B743-F7D0-B1E6-23AF-C26CDD55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30000"/>
              </a:lnSpc>
              <a:defRPr/>
            </a:lvl1pPr>
            <a:lvl2pPr marL="685800" indent="-228600">
              <a:lnSpc>
                <a:spcPct val="130000"/>
              </a:lnSpc>
              <a:buFont typeface="바탕" panose="02030600000101010101" pitchFamily="18" charset="-127"/>
              <a:buChar char="-"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0C4F14-925D-DBD7-DE9E-17B2ED6D26BE}"/>
              </a:ext>
            </a:extLst>
          </p:cNvPr>
          <p:cNvGrpSpPr/>
          <p:nvPr/>
        </p:nvGrpSpPr>
        <p:grpSpPr>
          <a:xfrm>
            <a:off x="0" y="1144587"/>
            <a:ext cx="12192000" cy="36001"/>
            <a:chOff x="0" y="1144587"/>
            <a:chExt cx="12192000" cy="3600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61E32F-BD6C-2119-D2F9-F8E1FED65387}"/>
                </a:ext>
              </a:extLst>
            </p:cNvPr>
            <p:cNvSpPr/>
            <p:nvPr/>
          </p:nvSpPr>
          <p:spPr>
            <a:xfrm>
              <a:off x="630238" y="1144588"/>
              <a:ext cx="1527276" cy="36000"/>
            </a:xfrm>
            <a:prstGeom prst="rect">
              <a:avLst/>
            </a:prstGeom>
            <a:solidFill>
              <a:srgbClr val="002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767C8A2-AE42-A651-7D64-E6BC6093C3E2}"/>
                </a:ext>
              </a:extLst>
            </p:cNvPr>
            <p:cNvSpPr/>
            <p:nvPr/>
          </p:nvSpPr>
          <p:spPr>
            <a:xfrm>
              <a:off x="2157512" y="1144587"/>
              <a:ext cx="10034488" cy="36000"/>
            </a:xfrm>
            <a:prstGeom prst="rect">
              <a:avLst/>
            </a:prstGeom>
            <a:solidFill>
              <a:srgbClr val="018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6789AC-AAD9-2692-4009-C0F6D88B2920}"/>
                </a:ext>
              </a:extLst>
            </p:cNvPr>
            <p:cNvSpPr/>
            <p:nvPr/>
          </p:nvSpPr>
          <p:spPr>
            <a:xfrm>
              <a:off x="0" y="1144587"/>
              <a:ext cx="630238" cy="36000"/>
            </a:xfrm>
            <a:prstGeom prst="rect">
              <a:avLst/>
            </a:prstGeom>
            <a:solidFill>
              <a:srgbClr val="018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418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083F1-5799-9E25-86FE-B94A093E4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22E7AA-1859-7471-4FCD-A4C78002A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08129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F9C9F-4BEF-7569-FE74-86FCB56C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4340CD-64B8-2CF5-2593-F888D7D27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59974"/>
            <a:ext cx="5181600" cy="48169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2BF0C3-6581-1089-97A5-E59EFF840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9974"/>
            <a:ext cx="5181600" cy="48169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378719-A0BE-97B4-2386-8B213AB72153}"/>
              </a:ext>
            </a:extLst>
          </p:cNvPr>
          <p:cNvSpPr/>
          <p:nvPr/>
        </p:nvSpPr>
        <p:spPr>
          <a:xfrm>
            <a:off x="630238" y="1144588"/>
            <a:ext cx="1527276" cy="36000"/>
          </a:xfrm>
          <a:prstGeom prst="rect">
            <a:avLst/>
          </a:prstGeom>
          <a:solidFill>
            <a:srgbClr val="00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F641E-0B1C-3FB1-B0AB-B65ADFD7EDAB}"/>
              </a:ext>
            </a:extLst>
          </p:cNvPr>
          <p:cNvSpPr/>
          <p:nvPr/>
        </p:nvSpPr>
        <p:spPr>
          <a:xfrm>
            <a:off x="2157512" y="1144587"/>
            <a:ext cx="10034488" cy="36000"/>
          </a:xfrm>
          <a:prstGeom prst="rect">
            <a:avLst/>
          </a:prstGeom>
          <a:solidFill>
            <a:srgbClr val="018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28D353-0357-D297-9FBE-AF6037932896}"/>
              </a:ext>
            </a:extLst>
          </p:cNvPr>
          <p:cNvSpPr/>
          <p:nvPr/>
        </p:nvSpPr>
        <p:spPr>
          <a:xfrm>
            <a:off x="0" y="1144587"/>
            <a:ext cx="630238" cy="36000"/>
          </a:xfrm>
          <a:prstGeom prst="rect">
            <a:avLst/>
          </a:prstGeom>
          <a:solidFill>
            <a:srgbClr val="018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31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06DE3-1FE3-3E91-D555-F4670873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812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2A11E-C707-1955-6074-44DD23C9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13013"/>
            <a:ext cx="5157787" cy="5767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1CCF99-24F8-B60F-2466-A3429F72B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2212"/>
            <a:ext cx="5157787" cy="416745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380D0D-459B-CF2F-9662-205D9BBA3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13013"/>
            <a:ext cx="5183188" cy="57677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A668B6-9E62-CC8C-0BF5-A78C3B2BF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2212"/>
            <a:ext cx="5183188" cy="416745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52686A-E904-15AC-B726-4E540C92FA10}"/>
              </a:ext>
            </a:extLst>
          </p:cNvPr>
          <p:cNvGrpSpPr/>
          <p:nvPr/>
        </p:nvGrpSpPr>
        <p:grpSpPr>
          <a:xfrm>
            <a:off x="0" y="1144587"/>
            <a:ext cx="12192000" cy="36001"/>
            <a:chOff x="0" y="1144587"/>
            <a:chExt cx="12192000" cy="3600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567DA7-272B-3669-927A-F83B601E3D8D}"/>
                </a:ext>
              </a:extLst>
            </p:cNvPr>
            <p:cNvSpPr/>
            <p:nvPr/>
          </p:nvSpPr>
          <p:spPr>
            <a:xfrm>
              <a:off x="630238" y="1144588"/>
              <a:ext cx="1527276" cy="36000"/>
            </a:xfrm>
            <a:prstGeom prst="rect">
              <a:avLst/>
            </a:prstGeom>
            <a:solidFill>
              <a:srgbClr val="002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EE4BF55-99BF-2D3E-94F3-5F310A7BECA2}"/>
                </a:ext>
              </a:extLst>
            </p:cNvPr>
            <p:cNvSpPr/>
            <p:nvPr/>
          </p:nvSpPr>
          <p:spPr>
            <a:xfrm>
              <a:off x="2157512" y="1144587"/>
              <a:ext cx="10034488" cy="36000"/>
            </a:xfrm>
            <a:prstGeom prst="rect">
              <a:avLst/>
            </a:prstGeom>
            <a:solidFill>
              <a:srgbClr val="018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54B32-491F-11DB-DAFB-B76F1563E06F}"/>
                </a:ext>
              </a:extLst>
            </p:cNvPr>
            <p:cNvSpPr/>
            <p:nvPr/>
          </p:nvSpPr>
          <p:spPr>
            <a:xfrm>
              <a:off x="0" y="1144587"/>
              <a:ext cx="630238" cy="36000"/>
            </a:xfrm>
            <a:prstGeom prst="rect">
              <a:avLst/>
            </a:prstGeom>
            <a:solidFill>
              <a:srgbClr val="018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183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B9860-0E51-13A2-4900-8D2ACDE5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042FA9-C5B0-B7E1-FD4D-CF5948248068}"/>
              </a:ext>
            </a:extLst>
          </p:cNvPr>
          <p:cNvSpPr/>
          <p:nvPr/>
        </p:nvSpPr>
        <p:spPr>
          <a:xfrm>
            <a:off x="630238" y="1144588"/>
            <a:ext cx="1527276" cy="36000"/>
          </a:xfrm>
          <a:prstGeom prst="rect">
            <a:avLst/>
          </a:prstGeom>
          <a:solidFill>
            <a:srgbClr val="002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5A0821-23A3-B1C9-4038-6F60BDE6B297}"/>
              </a:ext>
            </a:extLst>
          </p:cNvPr>
          <p:cNvSpPr/>
          <p:nvPr/>
        </p:nvSpPr>
        <p:spPr>
          <a:xfrm>
            <a:off x="2157512" y="1144587"/>
            <a:ext cx="10034488" cy="36000"/>
          </a:xfrm>
          <a:prstGeom prst="rect">
            <a:avLst/>
          </a:prstGeom>
          <a:solidFill>
            <a:srgbClr val="018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261B6E-5BDA-74FD-F2F4-978574F7262C}"/>
              </a:ext>
            </a:extLst>
          </p:cNvPr>
          <p:cNvSpPr/>
          <p:nvPr/>
        </p:nvSpPr>
        <p:spPr>
          <a:xfrm>
            <a:off x="0" y="1144587"/>
            <a:ext cx="630238" cy="36000"/>
          </a:xfrm>
          <a:prstGeom prst="rect">
            <a:avLst/>
          </a:prstGeom>
          <a:solidFill>
            <a:srgbClr val="018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94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84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2CBAF-BE75-32B3-1122-F20030F3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715B1-D155-9A4C-C4F2-A8FBBF23C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4383C6-D05B-FCB1-204A-24B0BDF69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73368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6B74E-C282-3570-413B-B4A7834A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6A9F8D-A8C1-9338-B875-12F671D5E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D26C36-DDBD-3382-EB81-016451350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060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ABCCFA-8D50-71E7-18A8-E049108882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2" b="8312"/>
          <a:stretch/>
        </p:blipFill>
        <p:spPr>
          <a:xfrm>
            <a:off x="10068560" y="4735831"/>
            <a:ext cx="2123440" cy="212217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EBBD64-66B6-A566-EEAC-C044042F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9" y="365126"/>
            <a:ext cx="11566613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3008D3-A133-D748-8D00-0EAEE9EDE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719" y="1239864"/>
            <a:ext cx="11566613" cy="5389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75801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바탕" panose="02030600000101010101" pitchFamily="18" charset="-127"/>
        <a:buChar char="-"/>
        <a:defRPr sz="22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software/jira?clickid=yhv3ITRkkxyNT5E1nGRd-1R6UkARkkSjFRhLU00&amp;irgwc=1&amp;utm_medium=paid-affiliate&amp;utm_source=impact&amp;ircid=17715&amp;irpid=3524737&amp;irmpname=Black%20%26%20White%20Zebra&amp;irmptype=mediapartner&amp;irshareid=&amp;irmpgroupname=&amp;iraid=1583179&amp;utm_content=P%3Ajira-software%7CO%3Appm%7CV%3Aimpact%7CG%3Aus%7CL%3Aen%7CF%3Aaware%7CT%3Ainterest%7CZ%3Adpm%7CA%3Acontent%7CD%3Aalld%7CU%3Alisticles_content-brand-default&amp;irclkid=yhv3ITRkkxyNT5E1nGRd-1R6UkARkkSjFRhLU00&amp;utm_campaign=P%3Ajira-software%7CO%3Appm%7CV%3Aimpact%7CG%3Aus%7CL%3Aen%7CF%3Aaware%7CT%3Ainterest%7CZ%3Adpm%7CA%3Acontent%7CD%3Aalld" TargetMode="External"/><Relationship Id="rId2" Type="http://schemas.openxmlformats.org/officeDocument/2006/relationships/hyperlink" Target="https://trell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onday.com/lp/swd/?cluster=swd&amp;subcluster=swd_scrum&amp;utm_medium=cpc&amp;utm_source=dpm&amp;utm_campaign=ww-en-prm-workos-dev-tech-scrum_software-listing-exp&amp;utm_adgroup=scrum_software&amp;utm_content=dpm" TargetMode="External"/><Relationship Id="rId4" Type="http://schemas.openxmlformats.org/officeDocument/2006/relationships/hyperlink" Target="https://trial.wrike.com/dpm-agile-scrum-kanban/?utm_medium=cpc&amp;utm_campaign=scrum-software&amp;utm_content=listing&amp;utm_source=dpm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F7E9CA-9F76-D195-D1ED-9F60560AF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02 - </a:t>
            </a:r>
            <a:r>
              <a:rPr lang="ko-KR" altLang="en-US" dirty="0"/>
              <a:t>프로세스와 방법론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C28E6AE-10EF-73E7-610F-5D0CED35D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9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26B0D5-A969-7C70-15A1-2DEECA2B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Agile </a:t>
            </a:r>
            <a:r>
              <a:rPr lang="ko-KR" altLang="en-US" dirty="0"/>
              <a:t>방법론</a:t>
            </a:r>
            <a:r>
              <a:rPr lang="en-US" altLang="ko-KR" dirty="0"/>
              <a:t>, Scrum, Kanban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E6F42B-606F-B5E6-149E-895E065DB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6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3305B-4063-04AF-F044-B0A6F779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</a:t>
            </a:r>
            <a:r>
              <a:rPr lang="en-US" altLang="ko-KR" dirty="0"/>
              <a:t>(Agile)</a:t>
            </a:r>
            <a:r>
              <a:rPr lang="ko-KR" altLang="en-US" dirty="0"/>
              <a:t>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989FDB-74CF-237E-75CC-0D256CBF3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56" y="1388532"/>
            <a:ext cx="11639576" cy="5240868"/>
          </a:xfrm>
        </p:spPr>
        <p:txBody>
          <a:bodyPr>
            <a:normAutofit/>
          </a:bodyPr>
          <a:lstStyle/>
          <a:p>
            <a:r>
              <a:rPr lang="ko-KR" altLang="en-US" dirty="0"/>
              <a:t>고객의 변경 요청은 굉장히 비용이 많이 듦 </a:t>
            </a:r>
            <a:r>
              <a:rPr lang="en-US" altLang="ko-KR" dirty="0"/>
              <a:t>(</a:t>
            </a:r>
            <a:r>
              <a:rPr lang="ko-KR" altLang="en-US" dirty="0"/>
              <a:t>특히 폭포수 모델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이를 극복하기 위한</a:t>
            </a:r>
            <a:r>
              <a:rPr lang="en-US" altLang="ko-KR" dirty="0"/>
              <a:t>,</a:t>
            </a:r>
            <a:r>
              <a:rPr lang="ko-KR" altLang="en-US" dirty="0"/>
              <a:t> 애자일 선언에 기초한 빠르고 적응력 높은 개발 기술의 총칭을 </a:t>
            </a:r>
            <a:r>
              <a:rPr lang="en-US" altLang="ko-KR" dirty="0"/>
              <a:t>“</a:t>
            </a:r>
            <a:r>
              <a:rPr lang="ko-KR" altLang="en-US" dirty="0"/>
              <a:t>애자일 프로세스</a:t>
            </a:r>
            <a:r>
              <a:rPr lang="en-US" altLang="ko-KR" dirty="0"/>
              <a:t>” 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1"/>
            <a:r>
              <a:rPr lang="en-US" altLang="ko-KR" dirty="0"/>
              <a:t>2~6</a:t>
            </a:r>
            <a:r>
              <a:rPr lang="ko-KR" altLang="en-US" dirty="0"/>
              <a:t>주 간의 짧은 사이클로 개발을 반복</a:t>
            </a:r>
            <a:endParaRPr lang="en-US" altLang="ko-KR" dirty="0"/>
          </a:p>
          <a:p>
            <a:pPr lvl="2"/>
            <a:r>
              <a:rPr lang="ko-KR" altLang="en-US" dirty="0"/>
              <a:t>몇 개월 단위의 단계적 모델 사이클보다 더 짧은 사이클</a:t>
            </a:r>
            <a:endParaRPr lang="en-US" altLang="ko-KR" dirty="0"/>
          </a:p>
          <a:p>
            <a:pPr lvl="1"/>
            <a:r>
              <a:rPr lang="ko-KR" altLang="en-US" dirty="0"/>
              <a:t>실행되는 소프트웨어를 개발하고 단계적으로 시스템을 완성</a:t>
            </a:r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신속한 개발</a:t>
            </a:r>
            <a:r>
              <a:rPr lang="en-US" altLang="ko-KR" dirty="0"/>
              <a:t> </a:t>
            </a:r>
            <a:r>
              <a:rPr lang="ko-KR" altLang="en-US" dirty="0"/>
              <a:t>및 빠른 </a:t>
            </a:r>
            <a:r>
              <a:rPr lang="en-US" altLang="ko-KR" dirty="0"/>
              <a:t>time-to-market</a:t>
            </a:r>
          </a:p>
          <a:p>
            <a:pPr lvl="1"/>
            <a:r>
              <a:rPr lang="ko-KR" altLang="en-US" dirty="0"/>
              <a:t>요구 사항 변경에 유연한 대처</a:t>
            </a:r>
            <a:endParaRPr lang="en-US" altLang="ko-KR" dirty="0"/>
          </a:p>
          <a:p>
            <a:pPr lvl="1"/>
            <a:r>
              <a:rPr lang="ko-KR" altLang="en-US" dirty="0"/>
              <a:t>생산성 향상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84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3305B-4063-04AF-F044-B0A6F779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989FDB-74CF-237E-75CC-0D256CBF3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20" y="1388532"/>
            <a:ext cx="11582112" cy="5240868"/>
          </a:xfrm>
        </p:spPr>
        <p:txBody>
          <a:bodyPr>
            <a:normAutofit/>
          </a:bodyPr>
          <a:lstStyle/>
          <a:p>
            <a:r>
              <a:rPr lang="ko-KR" altLang="en-US" dirty="0"/>
              <a:t>애자일 프로세스 모델 중 대표적인 것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ko-KR" altLang="en-US" dirty="0" err="1"/>
              <a:t>익스트림</a:t>
            </a:r>
            <a:r>
              <a:rPr lang="ko-KR" altLang="en-US" dirty="0"/>
              <a:t> 프로그래밍 </a:t>
            </a:r>
            <a:r>
              <a:rPr lang="en-US" altLang="ko-KR" dirty="0"/>
              <a:t>(XP; </a:t>
            </a:r>
            <a:r>
              <a:rPr lang="en-US" altLang="ko-KR" dirty="0" err="1"/>
              <a:t>eXtreme</a:t>
            </a:r>
            <a:r>
              <a:rPr lang="en-US" altLang="ko-KR" dirty="0"/>
              <a:t> Programming)</a:t>
            </a:r>
          </a:p>
          <a:p>
            <a:pPr lvl="1"/>
            <a:r>
              <a:rPr lang="ko-KR" altLang="en-US" dirty="0"/>
              <a:t>스크럼 </a:t>
            </a:r>
            <a:r>
              <a:rPr lang="en-US" altLang="ko-KR" dirty="0"/>
              <a:t>(Scrum)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81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6A9A7-DFBA-5091-EE80-D31B6233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Manifesto for Agile Software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77726F-B812-6E3F-DC8F-A897DE7A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We are uncovering better ways of developing software by doing it and helping others do it.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Through this work we have come to value: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Individuals and interactions</a:t>
            </a:r>
            <a:r>
              <a:rPr lang="en-US" altLang="ko-KR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over processes and tools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Working software</a:t>
            </a:r>
            <a:r>
              <a:rPr lang="en-US" altLang="ko-KR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over comprehensive documentation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Customer collaboration</a:t>
            </a:r>
            <a:r>
              <a:rPr lang="en-US" altLang="ko-KR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over contract negotiation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Responding to change</a:t>
            </a:r>
            <a:r>
              <a:rPr lang="en-US" altLang="ko-KR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over following a plan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That is, while there is value in the items on the right, we value the items on the left more.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61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B036D-6E19-22D1-C791-39756C98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Agile == </a:t>
            </a:r>
            <a:r>
              <a:rPr lang="ko-KR" altLang="en-US" dirty="0"/>
              <a:t>개발 원칙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3A899-C834-BCF5-F187-10161E21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Agile </a:t>
            </a:r>
            <a:r>
              <a:rPr lang="ko-KR" altLang="en-US" dirty="0"/>
              <a:t>은 구체적으로 </a:t>
            </a:r>
            <a:r>
              <a:rPr lang="en-US" altLang="ko-KR" dirty="0"/>
              <a:t>“</a:t>
            </a:r>
            <a:r>
              <a:rPr lang="ko-KR" altLang="en-US" dirty="0"/>
              <a:t>이렇게 일해라</a:t>
            </a:r>
            <a:r>
              <a:rPr lang="en-US" altLang="ko-KR" dirty="0"/>
              <a:t>” </a:t>
            </a:r>
            <a:r>
              <a:rPr lang="ko-KR" altLang="en-US" dirty="0"/>
              <a:t>를 명시한 것이 아니다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Agile </a:t>
            </a:r>
            <a:r>
              <a:rPr lang="ko-KR" altLang="en-US" dirty="0"/>
              <a:t>은 어떤 것이 좀 더 가치 있는지에 대한 선언일 뿐이다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개발 원칙이다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이 원칙에 부합된다면 그것이 무엇이든 </a:t>
            </a:r>
            <a:r>
              <a:rPr lang="en-US" altLang="ko-KR" dirty="0"/>
              <a:t>Agile </a:t>
            </a:r>
            <a:r>
              <a:rPr lang="ko-KR" altLang="en-US" dirty="0"/>
              <a:t>방법론에 해당된다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XP, Scrum, Kanban, …</a:t>
            </a:r>
          </a:p>
        </p:txBody>
      </p:sp>
    </p:spTree>
    <p:extLst>
      <p:ext uri="{BB962C8B-B14F-4D97-AF65-F5344CB8AC3E}">
        <p14:creationId xmlns:p14="http://schemas.microsoft.com/office/powerpoint/2010/main" val="4097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230BA-8EDE-D374-856F-69F639BB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애자일 선언문 뒤에 따라오는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 </a:t>
            </a:r>
            <a:r>
              <a:rPr lang="en-US" altLang="ko-KR" dirty="0"/>
              <a:t>12 </a:t>
            </a:r>
            <a:r>
              <a:rPr lang="ko-KR" altLang="en-US" dirty="0"/>
              <a:t>가지 원칙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D431C-71E0-5F52-7A18-923DCCE2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빠르고 지속적인 제품 전달을 통한 고객 만족을 최우선으로 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요구 조건에 변경 사항이 있어도 이를 수용할 수 있다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동작하는 소프트웨어를 자주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몇 주에 한 번 혹은 몇 달에 한 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 배포한다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사업팀과 개발팀은 매일 같이 일해야 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개발에 관련된 사람들이 동기 부여된 상태에서 일할 수 있게 환경을 제공한다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얼굴을 마주 대하는 것이 가장 효율적인 의사 전달 방식이다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개발 진도를 파악하기 위한 </a:t>
            </a:r>
            <a:r>
              <a:rPr lang="en-US" altLang="ko-KR" dirty="0"/>
              <a:t>1</a:t>
            </a:r>
            <a:r>
              <a:rPr lang="ko-KR" altLang="en-US" dirty="0"/>
              <a:t>차적 방법은 동작하는 소프트웨어를 통해서이다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지치지 않고 일정한 속도로 계속해서 할 수 있는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 지속 가능한 개발 방식을 추구해야 된다</a:t>
            </a:r>
            <a:r>
              <a:rPr lang="en-US" altLang="ko-KR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기술적 탁월함과 좋은 설계에 대해 꾸준히 관심을 가져야만 </a:t>
            </a:r>
            <a:r>
              <a:rPr lang="en-US" altLang="ko-KR" dirty="0"/>
              <a:t>agile </a:t>
            </a:r>
            <a:r>
              <a:rPr lang="ko-KR" altLang="en-US" dirty="0"/>
              <a:t>하게 개발할 수 있다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단순함은 필수 덕목이다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남이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시켜서가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아니라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스스로 잘 굴러가는 </a:t>
            </a:r>
            <a:r>
              <a:rPr lang="ko-KR" altLang="en-US" dirty="0" err="1"/>
              <a:t>팀이라야</a:t>
            </a:r>
            <a:r>
              <a:rPr lang="ko-KR" altLang="en-US" dirty="0"/>
              <a:t> 최고의 설계와 구조를 만들어 낼 수 있다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 팀은 어떻게 하면 좀 더 효율적으로 일할 수 있는지를 주기적으로 자아성찰 할 수 있어야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76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crummage in Rugby">
            <a:extLst>
              <a:ext uri="{FF2B5EF4-FFF2-40B4-BE49-F238E27FC236}">
                <a16:creationId xmlns:a16="http://schemas.microsoft.com/office/drawing/2014/main" id="{57C9548B-A71F-9D9C-0859-DA33802AB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" r="41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27FEF8-4474-65AF-D212-94F9902A07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317875"/>
            <a:ext cx="11279188" cy="7794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스크럼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(Scrum)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럭비에서 단단하게 진형을 짜는 것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B170E44-6F43-A530-EE97-93F5296637BA}"/>
              </a:ext>
            </a:extLst>
          </p:cNvPr>
          <p:cNvSpPr txBox="1">
            <a:spLocks/>
          </p:cNvSpPr>
          <p:nvPr/>
        </p:nvSpPr>
        <p:spPr>
          <a:xfrm>
            <a:off x="409304" y="4092329"/>
            <a:ext cx="11279974" cy="7794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그것처럼 소프트웨어 개발팀을 단단하게</a:t>
            </a:r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29376-0F21-9700-4925-F27239D20D66}"/>
              </a:ext>
            </a:extLst>
          </p:cNvPr>
          <p:cNvSpPr txBox="1"/>
          <p:nvPr/>
        </p:nvSpPr>
        <p:spPr>
          <a:xfrm>
            <a:off x="10377080" y="6516377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latin typeface="Open Sans" panose="020B0606030504020204" pitchFamily="34" charset="0"/>
                <a:ea typeface="나눔고딕" panose="020D0604000000000000" pitchFamily="50" charset="-127"/>
                <a:cs typeface="Open Sans" panose="020B0606030504020204" pitchFamily="34" charset="0"/>
              </a:rPr>
              <a:t>출처</a:t>
            </a:r>
            <a:r>
              <a:rPr lang="en-US" altLang="ko-K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wikipedia.com</a:t>
            </a:r>
            <a:endParaRPr lang="ko-KR" altLang="en-US" sz="1400" dirty="0">
              <a:latin typeface="Open Sans" panose="020B0606030504020204" pitchFamily="34" charset="0"/>
              <a:ea typeface="나눔고딕" panose="020D0604000000000000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99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83B05-8CD1-7295-CFA2-DA4A25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Scrum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(==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개발 방법적 프레임워크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 </a:t>
            </a:r>
            <a:r>
              <a:rPr lang="en-US" altLang="ko-KR" dirty="0"/>
              <a:t>== </a:t>
            </a:r>
            <a:r>
              <a:rPr lang="ko-KR" altLang="en-US" dirty="0"/>
              <a:t>일하는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7715F-F622-758D-EC6E-FE5BF4AF6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Sprint </a:t>
            </a:r>
            <a:r>
              <a:rPr lang="ko-KR" altLang="en-US" sz="2000" dirty="0"/>
              <a:t>라는 </a:t>
            </a:r>
            <a:r>
              <a:rPr lang="en-US" altLang="ko-KR" sz="2000" dirty="0"/>
              <a:t>2~4</a:t>
            </a:r>
            <a:r>
              <a:rPr lang="ko-KR" altLang="en-US" sz="2000" dirty="0"/>
              <a:t>주 단기 개발을 반복함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“</a:t>
            </a:r>
            <a:r>
              <a:rPr lang="ko-KR" altLang="en-US" sz="2000" dirty="0"/>
              <a:t>잦은 배포</a:t>
            </a:r>
            <a:r>
              <a:rPr lang="en-US" altLang="ko-KR" sz="2000" dirty="0"/>
              <a:t>” </a:t>
            </a:r>
            <a:r>
              <a:rPr lang="ko-KR" altLang="en-US" sz="2000" dirty="0"/>
              <a:t>라는 애자일 철학에 부합</a:t>
            </a:r>
            <a:endParaRPr lang="en-US" altLang="ko-KR" sz="2000" dirty="0"/>
          </a:p>
          <a:p>
            <a:r>
              <a:rPr lang="en-US" altLang="ko-KR" sz="2000" dirty="0"/>
              <a:t>2~4</a:t>
            </a:r>
            <a:r>
              <a:rPr lang="ko-KR" altLang="en-US" sz="2000" dirty="0"/>
              <a:t>주 단위로 처리할 작업이 재조정되므로</a:t>
            </a:r>
            <a:br>
              <a:rPr lang="en-US" altLang="ko-KR" sz="2000" dirty="0"/>
            </a:br>
            <a:r>
              <a:rPr lang="en-US" altLang="ko-KR" sz="2000" dirty="0"/>
              <a:t>“</a:t>
            </a:r>
            <a:r>
              <a:rPr lang="ko-KR" altLang="en-US" sz="2000" dirty="0"/>
              <a:t>변화를 받아들인다</a:t>
            </a:r>
            <a:r>
              <a:rPr lang="en-US" altLang="ko-KR" sz="2000" dirty="0"/>
              <a:t>” </a:t>
            </a:r>
            <a:r>
              <a:rPr lang="ko-KR" altLang="en-US" sz="2000" dirty="0"/>
              <a:t>는 원칙에도 부합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4B1CDB-9498-B690-A18E-D2566D9FD881}"/>
              </a:ext>
            </a:extLst>
          </p:cNvPr>
          <p:cNvSpPr/>
          <p:nvPr/>
        </p:nvSpPr>
        <p:spPr>
          <a:xfrm>
            <a:off x="6305441" y="1199407"/>
            <a:ext cx="5886559" cy="5658593"/>
          </a:xfrm>
          <a:prstGeom prst="rect">
            <a:avLst/>
          </a:prstGeom>
          <a:solidFill>
            <a:srgbClr val="241C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0D67DFB-6809-2DC8-4F18-1111452F7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441" y="1880261"/>
            <a:ext cx="5886559" cy="388323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72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38CB0-1EBA-EFEB-2DFF-02624A760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3D1E845-3B86-A5FB-0650-763B08F78250}"/>
              </a:ext>
            </a:extLst>
          </p:cNvPr>
          <p:cNvGrpSpPr/>
          <p:nvPr/>
        </p:nvGrpSpPr>
        <p:grpSpPr>
          <a:xfrm>
            <a:off x="2974806" y="1438084"/>
            <a:ext cx="5252775" cy="5252775"/>
            <a:chOff x="3469612" y="1263913"/>
            <a:chExt cx="5252775" cy="525277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3C32FD7-7455-9581-DF27-D7DA58CBCF43}"/>
                </a:ext>
              </a:extLst>
            </p:cNvPr>
            <p:cNvSpPr/>
            <p:nvPr/>
          </p:nvSpPr>
          <p:spPr>
            <a:xfrm>
              <a:off x="3469612" y="1263913"/>
              <a:ext cx="5252775" cy="525277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CA86677-4E04-FF12-D562-2378E3BC8725}"/>
                </a:ext>
              </a:extLst>
            </p:cNvPr>
            <p:cNvSpPr/>
            <p:nvPr/>
          </p:nvSpPr>
          <p:spPr>
            <a:xfrm>
              <a:off x="4984667" y="2778826"/>
              <a:ext cx="2222666" cy="22226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C655299-3133-0415-5BE9-89BE6F61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Sprint </a:t>
            </a:r>
            <a:r>
              <a:rPr lang="ko-KR" altLang="en-US" dirty="0"/>
              <a:t>의 반복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D0CBD39-A8DD-B4E5-B191-7E7CC68D7C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28574" y="1808655"/>
          <a:ext cx="4945237" cy="4511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787387-A46D-5E29-E9B1-3FE9F48C96BB}"/>
              </a:ext>
            </a:extLst>
          </p:cNvPr>
          <p:cNvGrpSpPr/>
          <p:nvPr/>
        </p:nvGrpSpPr>
        <p:grpSpPr>
          <a:xfrm>
            <a:off x="5074722" y="1438084"/>
            <a:ext cx="534390" cy="1718354"/>
            <a:chOff x="5074722" y="1438084"/>
            <a:chExt cx="534390" cy="171835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6EC23C4-936B-8C71-5906-17D5FCF9416C}"/>
                </a:ext>
              </a:extLst>
            </p:cNvPr>
            <p:cNvCxnSpPr/>
            <p:nvPr/>
          </p:nvCxnSpPr>
          <p:spPr>
            <a:xfrm>
              <a:off x="5074722" y="1438084"/>
              <a:ext cx="534390" cy="73627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812FAD4-7903-0540-F7D3-4B74007D1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7123" y="2119289"/>
              <a:ext cx="491989" cy="1037149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458502-E569-022B-BBA9-1F025467C20F}"/>
              </a:ext>
            </a:extLst>
          </p:cNvPr>
          <p:cNvGrpSpPr/>
          <p:nvPr/>
        </p:nvGrpSpPr>
        <p:grpSpPr>
          <a:xfrm rot="5400000">
            <a:off x="7126925" y="3079801"/>
            <a:ext cx="534391" cy="1731665"/>
            <a:chOff x="5074722" y="1438084"/>
            <a:chExt cx="534391" cy="173166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13004DF-5723-576E-1259-9087A6EC896B}"/>
                </a:ext>
              </a:extLst>
            </p:cNvPr>
            <p:cNvCxnSpPr/>
            <p:nvPr/>
          </p:nvCxnSpPr>
          <p:spPr>
            <a:xfrm>
              <a:off x="5074722" y="1438084"/>
              <a:ext cx="534390" cy="73627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AF7DDF-B6D9-65A7-07F5-B9218A82B5B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852428" y="2413064"/>
              <a:ext cx="1050460" cy="46291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29F18B-0F03-B99B-79AF-14CF3F289447}"/>
              </a:ext>
            </a:extLst>
          </p:cNvPr>
          <p:cNvGrpSpPr/>
          <p:nvPr/>
        </p:nvGrpSpPr>
        <p:grpSpPr>
          <a:xfrm rot="10800000">
            <a:off x="5470070" y="4953233"/>
            <a:ext cx="534390" cy="1718354"/>
            <a:chOff x="5074722" y="1438084"/>
            <a:chExt cx="534390" cy="171835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C2FFA36-E043-580B-149D-B26CAE8FFAA7}"/>
                </a:ext>
              </a:extLst>
            </p:cNvPr>
            <p:cNvCxnSpPr/>
            <p:nvPr/>
          </p:nvCxnSpPr>
          <p:spPr>
            <a:xfrm>
              <a:off x="5074722" y="1438084"/>
              <a:ext cx="534390" cy="73627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209578A-C8AF-277B-C48B-CAB4E565D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7123" y="2119289"/>
              <a:ext cx="491989" cy="1037149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AC49C6-DE0B-4CB3-A4D0-4F76CA2CD213}"/>
              </a:ext>
            </a:extLst>
          </p:cNvPr>
          <p:cNvGrpSpPr/>
          <p:nvPr/>
        </p:nvGrpSpPr>
        <p:grpSpPr>
          <a:xfrm rot="16456432">
            <a:off x="3579206" y="3353650"/>
            <a:ext cx="534390" cy="1718354"/>
            <a:chOff x="5074722" y="1438084"/>
            <a:chExt cx="534390" cy="171835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AA9A988-1194-8CC5-47D5-81013E7AE573}"/>
                </a:ext>
              </a:extLst>
            </p:cNvPr>
            <p:cNvCxnSpPr/>
            <p:nvPr/>
          </p:nvCxnSpPr>
          <p:spPr>
            <a:xfrm>
              <a:off x="5074722" y="1438084"/>
              <a:ext cx="534390" cy="736270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27AE963-FBBE-2F22-3A17-39D388621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7123" y="2119289"/>
              <a:ext cx="491989" cy="1037149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376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4DF1D-AEF5-17E5-67D3-88BD6523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Team </a:t>
            </a:r>
            <a:r>
              <a:rPr lang="ko-KR" altLang="en-US" dirty="0"/>
              <a:t>내 주요 역할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(Roles)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28287-BA52-C0CB-AF7B-9FEA8B6DF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개발팀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Product owner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Scrum master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70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B7419-0F1D-70AD-4CAA-DD1A1B0F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단계적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F1E4D-3E05-968C-7858-23431B863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①개발과 ②사용을 병행하는 과정을 반복</a:t>
            </a:r>
            <a:endParaRPr lang="en-US" altLang="ko-KR" dirty="0"/>
          </a:p>
          <a:p>
            <a:pPr lvl="1"/>
            <a:r>
              <a:rPr lang="ko-KR" altLang="en-US" dirty="0"/>
              <a:t>여러 번의 사이클로 나누어 개발</a:t>
            </a:r>
            <a:endParaRPr lang="en-US" altLang="ko-KR" dirty="0"/>
          </a:p>
          <a:p>
            <a:pPr lvl="1"/>
            <a:r>
              <a:rPr lang="ko-KR" altLang="en-US" dirty="0"/>
              <a:t>각각의 사이클은 짧게 유지됨</a:t>
            </a:r>
            <a:endParaRPr lang="en-US" altLang="ko-KR" dirty="0"/>
          </a:p>
          <a:p>
            <a:pPr lvl="1"/>
            <a:r>
              <a:rPr lang="ko-KR" altLang="en-US" dirty="0"/>
              <a:t>새 사이클을 개발하는 동안 사용자는 릴리즈 된 이전 사이클을 사용해 봄</a:t>
            </a:r>
            <a:endParaRPr lang="en-US" altLang="ko-KR" dirty="0"/>
          </a:p>
          <a:p>
            <a:pPr lvl="1"/>
            <a:r>
              <a:rPr lang="ko-KR" altLang="en-US" dirty="0"/>
              <a:t>초기 단계에 모든 요구 사항을 확정할 필요가 없음</a:t>
            </a:r>
            <a:endParaRPr lang="en-US" altLang="ko-KR" dirty="0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E159F461-7F5E-46D1-7D37-8A09F5BD9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84"/>
          <a:stretch/>
        </p:blipFill>
        <p:spPr bwMode="auto">
          <a:xfrm>
            <a:off x="1268867" y="4211224"/>
            <a:ext cx="7817921" cy="241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2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A927B-8766-1FE5-6BE2-5CF36B51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Product Owner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36538B-E69B-62BE-F0CA-36EE94A50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제품 관련한 이해 당사자를 대표하는 역할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PM,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사업팀 멤버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dirty="0"/>
              <a:t>Product backlog </a:t>
            </a:r>
            <a:r>
              <a:rPr lang="ko-KR" altLang="en-US" dirty="0"/>
              <a:t>관리 및 우선 순위 부여</a:t>
            </a:r>
          </a:p>
          <a:p>
            <a:r>
              <a:rPr lang="ko-KR" altLang="en-US" dirty="0"/>
              <a:t>배포 관리</a:t>
            </a:r>
            <a:endParaRPr lang="en-US" altLang="ko-KR" dirty="0"/>
          </a:p>
          <a:p>
            <a:pPr lvl="1"/>
            <a:r>
              <a:rPr lang="ko-KR" altLang="en-US" dirty="0"/>
              <a:t>배포하는 실무자를 말하는 것이 아니라</a:t>
            </a:r>
            <a:br>
              <a:rPr lang="en-US" altLang="ko-KR" dirty="0"/>
            </a:br>
            <a:r>
              <a:rPr lang="ko-KR" altLang="en-US" dirty="0"/>
              <a:t>이번 배포는 언제 어떤 내용의 배포를 할지를 결정하는 역할이라는 의미</a:t>
            </a:r>
          </a:p>
          <a:p>
            <a:r>
              <a:rPr lang="ko-KR" altLang="en-US" dirty="0"/>
              <a:t>이해 당사자들 관리</a:t>
            </a:r>
          </a:p>
        </p:txBody>
      </p:sp>
    </p:spTree>
    <p:extLst>
      <p:ext uri="{BB962C8B-B14F-4D97-AF65-F5344CB8AC3E}">
        <p14:creationId xmlns:p14="http://schemas.microsoft.com/office/powerpoint/2010/main" val="3159627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23EBA-7E9D-FEAD-0592-BA84D446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Master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2D97A-BE9C-519C-254E-D98A09AC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Scrum </a:t>
            </a:r>
            <a:r>
              <a:rPr lang="ko-KR" altLang="en-US" dirty="0"/>
              <a:t>방식이 잘 지켜지게 이끄는 사람</a:t>
            </a:r>
            <a:endParaRPr lang="en-US" altLang="ko-KR" dirty="0"/>
          </a:p>
          <a:p>
            <a:pPr lvl="1"/>
            <a:r>
              <a:rPr lang="ko-KR" altLang="en-US" dirty="0"/>
              <a:t>반드시 팀장 같은 관리자를 의미하는 것은 아님</a:t>
            </a:r>
            <a:endParaRPr lang="en-US" altLang="ko-KR" dirty="0"/>
          </a:p>
          <a:p>
            <a:pPr lvl="1"/>
            <a:r>
              <a:rPr lang="en-US" altLang="ko-KR" dirty="0"/>
              <a:t>Scrum </a:t>
            </a:r>
            <a:r>
              <a:rPr lang="ko-KR" altLang="en-US" dirty="0"/>
              <a:t>이 잘 돌아가게끔 윤활유 역할을 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세부 역할</a:t>
            </a:r>
            <a:endParaRPr lang="en-US" altLang="ko-KR" dirty="0"/>
          </a:p>
          <a:p>
            <a:pPr lvl="1"/>
            <a:r>
              <a:rPr lang="ko-KR" altLang="en-US" dirty="0"/>
              <a:t>구성원들에게 </a:t>
            </a:r>
            <a:r>
              <a:rPr lang="en-US" altLang="ko-KR" dirty="0"/>
              <a:t>scrum </a:t>
            </a:r>
            <a:r>
              <a:rPr lang="ko-KR" altLang="en-US" dirty="0"/>
              <a:t>식 일하는 방법을 코칭</a:t>
            </a:r>
            <a:endParaRPr lang="en-US" altLang="ko-KR" dirty="0"/>
          </a:p>
          <a:p>
            <a:pPr lvl="1"/>
            <a:r>
              <a:rPr lang="ko-KR" altLang="en-US" dirty="0"/>
              <a:t>각 종 미팅</a:t>
            </a:r>
            <a:r>
              <a:rPr lang="en-US" altLang="ko-KR" dirty="0"/>
              <a:t> </a:t>
            </a:r>
            <a:r>
              <a:rPr lang="ko-KR" altLang="en-US" dirty="0"/>
              <a:t>주재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(Sprint planning, Daily scrum, Sprint review, Sprint retrospective)</a:t>
            </a:r>
          </a:p>
          <a:p>
            <a:pPr lvl="1"/>
            <a:r>
              <a:rPr lang="ko-KR" altLang="en-US" dirty="0"/>
              <a:t>구성원 중 작업 방식에 불만이 있거나 이견이 있는 경우 조율</a:t>
            </a:r>
            <a:endParaRPr lang="en-US" altLang="ko-KR" dirty="0"/>
          </a:p>
          <a:p>
            <a:pPr lvl="1"/>
            <a:r>
              <a:rPr lang="en-US" altLang="ko-KR" dirty="0"/>
              <a:t>Sprint backlog 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1"/>
            <a:r>
              <a:rPr lang="en-US" altLang="ko-KR" dirty="0"/>
              <a:t>Burn down chart 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1"/>
            <a:r>
              <a:rPr lang="ko-KR" altLang="en-US" dirty="0"/>
              <a:t>외부 </a:t>
            </a:r>
            <a:r>
              <a:rPr lang="en-US" altLang="ko-KR" dirty="0"/>
              <a:t>blocker 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1"/>
            <a:r>
              <a:rPr lang="ko-KR" altLang="en-US" dirty="0"/>
              <a:t>기타 개발팀에 개발에만 집중할 수 있게 헌신 </a:t>
            </a:r>
            <a:r>
              <a:rPr lang="en-US" altLang="ko-KR" dirty="0"/>
              <a:t>(</a:t>
            </a:r>
            <a:r>
              <a:rPr lang="ko-KR" altLang="en-US" dirty="0"/>
              <a:t>새 컴퓨터 설치</a:t>
            </a:r>
            <a:r>
              <a:rPr lang="en-US" altLang="ko-KR" dirty="0"/>
              <a:t>, </a:t>
            </a:r>
            <a:r>
              <a:rPr lang="ko-KR" altLang="en-US" dirty="0"/>
              <a:t>책상 이동</a:t>
            </a:r>
            <a:r>
              <a:rPr lang="en-US" altLang="ko-KR" dirty="0"/>
              <a:t>, </a:t>
            </a:r>
            <a:r>
              <a:rPr lang="ko-KR" altLang="en-US" dirty="0"/>
              <a:t>간식 준비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그렇다고 </a:t>
            </a:r>
            <a:r>
              <a:rPr lang="en-US" altLang="ko-KR" dirty="0"/>
              <a:t>Scrum Master ≠ </a:t>
            </a:r>
            <a:r>
              <a:rPr lang="ko-KR" altLang="en-US" dirty="0"/>
              <a:t>잡부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3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065A0-CF79-06DD-D933-E773B636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0A654-56F3-F469-8E32-03D53AB1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Master </a:t>
            </a:r>
            <a:r>
              <a:rPr lang="ko-KR" altLang="en-US" dirty="0"/>
              <a:t>의 자질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65103-BDD1-5F90-A634-8D9742075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리더십</a:t>
            </a:r>
            <a:endParaRPr lang="en-US" altLang="ko-KR" dirty="0"/>
          </a:p>
          <a:p>
            <a:r>
              <a:rPr lang="ko-KR" altLang="en-US" dirty="0"/>
              <a:t>효율적인 커뮤니케이션 스킬</a:t>
            </a:r>
            <a:endParaRPr lang="en-US" altLang="ko-KR" dirty="0"/>
          </a:p>
          <a:p>
            <a:r>
              <a:rPr lang="ko-KR" altLang="en-US" dirty="0"/>
              <a:t>팀 멤버들의 어려움에 공감할 수 있는 공감 능력</a:t>
            </a:r>
            <a:endParaRPr lang="en-US" altLang="ko-KR" dirty="0"/>
          </a:p>
          <a:p>
            <a:r>
              <a:rPr lang="ko-KR" altLang="en-US" dirty="0"/>
              <a:t>이해 충돌 등이 발생할 때 문제 </a:t>
            </a:r>
            <a:r>
              <a:rPr lang="ko-KR" altLang="en-US" dirty="0" err="1"/>
              <a:t>해결력</a:t>
            </a:r>
            <a:endParaRPr lang="en-US" altLang="ko-KR" dirty="0"/>
          </a:p>
          <a:p>
            <a:r>
              <a:rPr lang="ko-KR" altLang="en-US" dirty="0"/>
              <a:t>환경 변화에 민감하게 대응할 수 있는 적응력</a:t>
            </a:r>
            <a:endParaRPr lang="en-US" altLang="ko-KR" dirty="0"/>
          </a:p>
          <a:p>
            <a:r>
              <a:rPr lang="ko-KR" altLang="en-US" dirty="0"/>
              <a:t>스크럼이 매끄럽게 진행될 수 있게 하는 추진력</a:t>
            </a:r>
            <a:endParaRPr lang="en-US" altLang="ko-KR" dirty="0"/>
          </a:p>
          <a:p>
            <a:r>
              <a:rPr lang="ko-KR" altLang="en-US" dirty="0"/>
              <a:t>기술적 이해 및 코칭 능력</a:t>
            </a:r>
            <a:endParaRPr lang="en-US" altLang="ko-KR" dirty="0"/>
          </a:p>
          <a:p>
            <a:r>
              <a:rPr lang="ko-KR" altLang="en-US" dirty="0"/>
              <a:t>일정 관리 능력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027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2F42C-4CD6-0426-A287-563CAC04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</a:t>
            </a:r>
            <a:r>
              <a:rPr lang="ko-KR" altLang="en-US" dirty="0"/>
              <a:t>에서의 미팅들 </a:t>
            </a:r>
            <a:r>
              <a:rPr lang="en-US" altLang="ko-KR" dirty="0"/>
              <a:t>#1 - Sprint Planning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8A4E0-650E-25AF-B5A2-012ADB6B0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>
                <a:highlight>
                  <a:srgbClr val="FFFF00"/>
                </a:highlight>
              </a:rPr>
              <a:t>“</a:t>
            </a:r>
            <a:r>
              <a:rPr lang="ko-KR" altLang="en-US" dirty="0">
                <a:highlight>
                  <a:srgbClr val="FFFF00"/>
                </a:highlight>
              </a:rPr>
              <a:t>이번 스프린트의 목표는 </a:t>
            </a:r>
            <a:r>
              <a:rPr lang="en-US" altLang="ko-KR" dirty="0">
                <a:highlight>
                  <a:srgbClr val="FFFF00"/>
                </a:highlight>
              </a:rPr>
              <a:t>OOO</a:t>
            </a:r>
            <a:r>
              <a:rPr lang="ko-KR" altLang="en-US" dirty="0">
                <a:highlight>
                  <a:srgbClr val="FFFF00"/>
                </a:highlight>
              </a:rPr>
              <a:t>이고</a:t>
            </a:r>
            <a:r>
              <a:rPr lang="en-US" altLang="ko-KR" dirty="0">
                <a:highlight>
                  <a:srgbClr val="FFFF00"/>
                </a:highlight>
              </a:rPr>
              <a:t>, product backlog </a:t>
            </a:r>
            <a:r>
              <a:rPr lang="ko-KR" altLang="en-US" dirty="0">
                <a:highlight>
                  <a:srgbClr val="FFFF00"/>
                </a:highlight>
              </a:rPr>
              <a:t>중 </a:t>
            </a:r>
            <a:r>
              <a:rPr lang="en-US" altLang="ko-KR" dirty="0">
                <a:highlight>
                  <a:srgbClr val="FFFF00"/>
                </a:highlight>
              </a:rPr>
              <a:t>△△△</a:t>
            </a:r>
            <a:r>
              <a:rPr lang="ko-KR" altLang="en-US" dirty="0">
                <a:highlight>
                  <a:srgbClr val="FFFF00"/>
                </a:highlight>
              </a:rPr>
              <a:t>가 완료되어야 됩니다</a:t>
            </a:r>
            <a:r>
              <a:rPr lang="en-US" altLang="ko-KR" dirty="0">
                <a:highlight>
                  <a:srgbClr val="FFFF00"/>
                </a:highlight>
              </a:rPr>
              <a:t>.”</a:t>
            </a:r>
          </a:p>
          <a:p>
            <a:endParaRPr lang="en-US" altLang="ko-KR" dirty="0"/>
          </a:p>
          <a:p>
            <a:r>
              <a:rPr lang="ko-KR" altLang="en-US" dirty="0"/>
              <a:t>언제</a:t>
            </a:r>
            <a:r>
              <a:rPr lang="en-US" altLang="ko-KR" dirty="0"/>
              <a:t>: </a:t>
            </a:r>
            <a:r>
              <a:rPr lang="ko-KR" altLang="en-US" dirty="0"/>
              <a:t>새로운 </a:t>
            </a:r>
            <a:r>
              <a:rPr lang="en-US" altLang="ko-KR" dirty="0"/>
              <a:t>sprint </a:t>
            </a:r>
            <a:r>
              <a:rPr lang="ko-KR" altLang="en-US" dirty="0"/>
              <a:t>시작할 때</a:t>
            </a:r>
            <a:endParaRPr lang="en-US" altLang="ko-KR" dirty="0"/>
          </a:p>
          <a:p>
            <a:r>
              <a:rPr lang="ko-KR" altLang="en-US" dirty="0"/>
              <a:t>소요 시간</a:t>
            </a:r>
            <a:r>
              <a:rPr lang="en-US" altLang="ko-KR" dirty="0"/>
              <a:t>: 1~2hr/week </a:t>
            </a:r>
            <a:r>
              <a:rPr lang="ko-KR" altLang="en-US" b="0" i="0" dirty="0">
                <a:solidFill>
                  <a:srgbClr val="202122"/>
                </a:solidFill>
                <a:effectLst/>
              </a:rPr>
              <a:t>⇒</a:t>
            </a:r>
            <a:r>
              <a:rPr lang="en-US" altLang="ko-KR" dirty="0"/>
              <a:t> 2</a:t>
            </a:r>
            <a:r>
              <a:rPr lang="ko-KR" altLang="en-US" dirty="0"/>
              <a:t>주 짜리</a:t>
            </a:r>
            <a:r>
              <a:rPr lang="en-US" altLang="ko-KR" dirty="0"/>
              <a:t> sprint</a:t>
            </a:r>
            <a:r>
              <a:rPr lang="ko-KR" altLang="en-US" dirty="0"/>
              <a:t>라면 </a:t>
            </a:r>
            <a:r>
              <a:rPr lang="en-US" altLang="ko-KR" dirty="0"/>
              <a:t>2~4hrs</a:t>
            </a:r>
          </a:p>
          <a:p>
            <a:endParaRPr lang="en-US" altLang="ko-KR" dirty="0"/>
          </a:p>
          <a:p>
            <a:r>
              <a:rPr lang="ko-KR" altLang="en-US" dirty="0"/>
              <a:t>절차</a:t>
            </a:r>
            <a:endParaRPr lang="en-US" altLang="ko-KR" dirty="0"/>
          </a:p>
          <a:p>
            <a:pPr lvl="1"/>
            <a:r>
              <a:rPr lang="en-US" altLang="ko-KR" dirty="0"/>
              <a:t>Product owner </a:t>
            </a:r>
            <a:r>
              <a:rPr lang="ko-KR" altLang="en-US" dirty="0"/>
              <a:t>가 </a:t>
            </a:r>
            <a:r>
              <a:rPr lang="en-US" altLang="ko-KR" dirty="0"/>
              <a:t>sprint </a:t>
            </a:r>
            <a:r>
              <a:rPr lang="ko-KR" altLang="en-US" dirty="0"/>
              <a:t>목표 설명 및 우선순위가 반영된 </a:t>
            </a:r>
            <a:r>
              <a:rPr lang="en-US" altLang="ko-KR" dirty="0"/>
              <a:t>product backlog </a:t>
            </a:r>
            <a:r>
              <a:rPr lang="ko-KR" altLang="en-US" dirty="0"/>
              <a:t>제시</a:t>
            </a:r>
            <a:endParaRPr lang="en-US" altLang="ko-KR" dirty="0"/>
          </a:p>
          <a:p>
            <a:pPr lvl="1"/>
            <a:r>
              <a:rPr lang="ko-KR" altLang="en-US" dirty="0"/>
              <a:t>개발팀에서 이를 구현하기 위한 시간과 노력에 대해서 예측</a:t>
            </a:r>
            <a:endParaRPr lang="en-US" altLang="ko-KR" dirty="0"/>
          </a:p>
          <a:p>
            <a:pPr lvl="2"/>
            <a:r>
              <a:rPr lang="ko-KR" altLang="en-US" dirty="0"/>
              <a:t>너무 구체적으로 예측한다고 주화입마에 빠져서는 안된다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Product owner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개발팀 간 합의 도출 후 구현하기로 한 내용들이 </a:t>
            </a:r>
            <a:r>
              <a:rPr lang="en-US" altLang="ko-KR" dirty="0"/>
              <a:t>sprint backlog </a:t>
            </a:r>
            <a:r>
              <a:rPr lang="ko-KR" altLang="en-US" dirty="0"/>
              <a:t>가 됨</a:t>
            </a:r>
            <a:endParaRPr lang="en-US" altLang="ko-KR" dirty="0"/>
          </a:p>
          <a:p>
            <a:pPr lvl="1"/>
            <a:r>
              <a:rPr lang="ko-KR" altLang="en-US" dirty="0"/>
              <a:t>이 때 </a:t>
            </a:r>
            <a:r>
              <a:rPr lang="en-US" altLang="ko-KR" dirty="0"/>
              <a:t>“</a:t>
            </a:r>
            <a:r>
              <a:rPr lang="ko-KR" altLang="en-US" dirty="0"/>
              <a:t>작업 완료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(Done)</a:t>
            </a:r>
            <a:r>
              <a:rPr lang="en-US" altLang="ko-KR" dirty="0"/>
              <a:t>”</a:t>
            </a:r>
            <a:r>
              <a:rPr lang="ko-KR" altLang="en-US" dirty="0"/>
              <a:t> 의 정의를 명확히 해야 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타이핑만 끝났고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디버깅은 별도</a:t>
            </a:r>
            <a:r>
              <a:rPr lang="en-US" altLang="ko-KR" dirty="0"/>
              <a:t>”</a:t>
            </a:r>
            <a:r>
              <a:rPr lang="ko-KR" altLang="en-US" dirty="0"/>
              <a:t>라고 하는 개발자 </a:t>
            </a:r>
            <a:r>
              <a:rPr lang="en-US" altLang="ko-KR" dirty="0"/>
              <a:t>vs. </a:t>
            </a:r>
            <a:r>
              <a:rPr lang="ko-KR" altLang="en-US" dirty="0"/>
              <a:t>디버깅까지 완료 하는 개발자</a:t>
            </a:r>
            <a:endParaRPr lang="en-US" altLang="ko-KR" dirty="0"/>
          </a:p>
          <a:p>
            <a:pPr lvl="1"/>
            <a:r>
              <a:rPr lang="ko-KR" altLang="en-US" dirty="0"/>
              <a:t>미팅이 끝나고 개발팀 포함 모든 이해 당사자들이 이번 스프린트의 목표를 구체적으로 이해해야 함</a:t>
            </a:r>
          </a:p>
        </p:txBody>
      </p:sp>
    </p:spTree>
    <p:extLst>
      <p:ext uri="{BB962C8B-B14F-4D97-AF65-F5344CB8AC3E}">
        <p14:creationId xmlns:p14="http://schemas.microsoft.com/office/powerpoint/2010/main" val="33711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F6743-1AF5-0333-3689-A001CF0E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Scrum </a:t>
            </a:r>
            <a:r>
              <a:rPr lang="ko-KR" altLang="en-US" sz="3600" dirty="0"/>
              <a:t>에서의 미팅들 </a:t>
            </a:r>
            <a:r>
              <a:rPr lang="en-US" altLang="ko-KR" sz="3600" dirty="0"/>
              <a:t>#2 - Daily Scrum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(A.K.A Stand-up)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B6F363-7876-0F80-78C2-5F0E6AA39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>
                <a:highlight>
                  <a:srgbClr val="FFFF00"/>
                </a:highlight>
              </a:rPr>
              <a:t>“</a:t>
            </a:r>
            <a:r>
              <a:rPr lang="ko-KR" altLang="en-US" dirty="0">
                <a:highlight>
                  <a:srgbClr val="FFFF00"/>
                </a:highlight>
              </a:rPr>
              <a:t>저는 어제 </a:t>
            </a:r>
            <a:r>
              <a:rPr lang="en-US" altLang="ko-KR" dirty="0">
                <a:highlight>
                  <a:srgbClr val="FFFF00"/>
                </a:highlight>
              </a:rPr>
              <a:t>OOO </a:t>
            </a:r>
            <a:r>
              <a:rPr lang="ko-KR" altLang="en-US" dirty="0">
                <a:highlight>
                  <a:srgbClr val="FFFF00"/>
                </a:highlight>
              </a:rPr>
              <a:t>작업을 했고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오늘은 </a:t>
            </a:r>
            <a:r>
              <a:rPr lang="en-US" altLang="ko-KR" dirty="0">
                <a:highlight>
                  <a:srgbClr val="FFFF00"/>
                </a:highlight>
              </a:rPr>
              <a:t>△△△ </a:t>
            </a:r>
            <a:r>
              <a:rPr lang="ko-KR" altLang="en-US" dirty="0">
                <a:highlight>
                  <a:srgbClr val="FFFF00"/>
                </a:highlight>
              </a:rPr>
              <a:t>작업을 할 계획입니다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그런데 그 작업을 하려면 </a:t>
            </a:r>
            <a:r>
              <a:rPr lang="en-US" altLang="ko-KR" dirty="0">
                <a:highlight>
                  <a:srgbClr val="FFFF00"/>
                </a:highlight>
              </a:rPr>
              <a:t>XXX </a:t>
            </a:r>
            <a:r>
              <a:rPr lang="ko-KR" altLang="en-US" dirty="0">
                <a:highlight>
                  <a:srgbClr val="FFFF00"/>
                </a:highlight>
              </a:rPr>
              <a:t>가 </a:t>
            </a:r>
            <a:r>
              <a:rPr lang="en-US" altLang="ko-KR" dirty="0">
                <a:highlight>
                  <a:srgbClr val="FFFF00"/>
                </a:highlight>
              </a:rPr>
              <a:t>blocker </a:t>
            </a:r>
            <a:r>
              <a:rPr lang="ko-KR" altLang="en-US" dirty="0">
                <a:highlight>
                  <a:srgbClr val="FFFF00"/>
                </a:highlight>
              </a:rPr>
              <a:t>가 되는 상황입니다</a:t>
            </a:r>
            <a:r>
              <a:rPr lang="en-US" altLang="ko-KR" dirty="0">
                <a:highlight>
                  <a:srgbClr val="FFFF00"/>
                </a:highlight>
              </a:rPr>
              <a:t>. </a:t>
            </a:r>
            <a:r>
              <a:rPr lang="ko-KR" altLang="en-US" dirty="0">
                <a:highlight>
                  <a:srgbClr val="FFFF00"/>
                </a:highlight>
              </a:rPr>
              <a:t>도와주세요</a:t>
            </a:r>
            <a:r>
              <a:rPr lang="en-US" altLang="ko-KR" dirty="0">
                <a:highlight>
                  <a:srgbClr val="FFFF00"/>
                </a:highlight>
              </a:rPr>
              <a:t>.”</a:t>
            </a:r>
          </a:p>
          <a:p>
            <a:endParaRPr lang="en-US" altLang="ko-KR" dirty="0"/>
          </a:p>
          <a:p>
            <a:r>
              <a:rPr lang="ko-KR" altLang="en-US" dirty="0"/>
              <a:t>언제</a:t>
            </a:r>
            <a:r>
              <a:rPr lang="en-US" altLang="ko-KR" dirty="0"/>
              <a:t>: </a:t>
            </a:r>
            <a:r>
              <a:rPr lang="ko-KR" altLang="en-US" dirty="0"/>
              <a:t>날마다</a:t>
            </a:r>
            <a:endParaRPr lang="en-US" altLang="ko-KR" dirty="0"/>
          </a:p>
          <a:p>
            <a:r>
              <a:rPr lang="ko-KR" altLang="en-US" dirty="0"/>
              <a:t>소요 시간</a:t>
            </a:r>
            <a:r>
              <a:rPr lang="en-US" altLang="ko-KR" dirty="0"/>
              <a:t>: 15 </a:t>
            </a:r>
            <a:r>
              <a:rPr lang="ko-KR" altLang="en-US" dirty="0"/>
              <a:t>분 이내 짧은 미팅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그래서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daily stand-up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이라고도 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dirty="0"/>
              <a:t>반드시 얼굴 보고 해야 함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원격인 경우 카메라 켜고 화상 회의를 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자유롭게 </a:t>
            </a:r>
            <a:r>
              <a:rPr lang="en-US" altLang="ko-KR" dirty="0"/>
              <a:t>①</a:t>
            </a:r>
            <a:r>
              <a:rPr lang="ko-KR" altLang="en-US" dirty="0"/>
              <a:t>어제 무슨 일을 마쳤나</a:t>
            </a:r>
            <a:r>
              <a:rPr lang="en-US" altLang="ko-KR" dirty="0"/>
              <a:t>? ②</a:t>
            </a:r>
            <a:r>
              <a:rPr lang="ko-KR" altLang="en-US" dirty="0"/>
              <a:t>오늘 뭘 할 것인가</a:t>
            </a:r>
            <a:r>
              <a:rPr lang="en-US" altLang="ko-KR" dirty="0"/>
              <a:t>? ③blocker </a:t>
            </a:r>
            <a:r>
              <a:rPr lang="ko-KR" altLang="en-US" dirty="0"/>
              <a:t>가 있는가를 논의함</a:t>
            </a:r>
            <a:endParaRPr lang="en-US" altLang="ko-KR" dirty="0"/>
          </a:p>
          <a:p>
            <a:r>
              <a:rPr lang="ko-KR" altLang="en-US" dirty="0"/>
              <a:t>구체적인 상태 점검을 목적으로 하지 않고</a:t>
            </a:r>
            <a:r>
              <a:rPr lang="en-US" altLang="ko-KR" dirty="0"/>
              <a:t>, </a:t>
            </a:r>
            <a:r>
              <a:rPr lang="ko-KR" altLang="en-US" dirty="0" err="1"/>
              <a:t>러프하게</a:t>
            </a:r>
            <a:r>
              <a:rPr lang="ko-KR" altLang="en-US" dirty="0"/>
              <a:t> 상태를 공유하는 것이 목적임</a:t>
            </a:r>
            <a:br>
              <a:rPr lang="en-US" altLang="ko-KR" dirty="0"/>
            </a:br>
            <a:r>
              <a:rPr lang="ko-KR" altLang="en-US" dirty="0"/>
              <a:t>자기 작업 중 </a:t>
            </a:r>
            <a:r>
              <a:rPr lang="en-US" altLang="ko-KR" dirty="0"/>
              <a:t>blocker </a:t>
            </a:r>
            <a:r>
              <a:rPr lang="ko-KR" altLang="en-US" dirty="0"/>
              <a:t>가 있다면 이 과정에서 다른 동료의 도움이나 </a:t>
            </a:r>
            <a:r>
              <a:rPr lang="en-US" altLang="ko-KR" dirty="0"/>
              <a:t>insight </a:t>
            </a:r>
            <a:r>
              <a:rPr lang="ko-KR" altLang="en-US" dirty="0"/>
              <a:t>를 받을 수 있음</a:t>
            </a:r>
            <a:endParaRPr lang="en-US" altLang="ko-KR" dirty="0"/>
          </a:p>
          <a:p>
            <a:r>
              <a:rPr lang="ko-KR" altLang="en-US" strike="sngStrike" dirty="0">
                <a:solidFill>
                  <a:schemeClr val="bg1">
                    <a:lumMod val="50000"/>
                  </a:schemeClr>
                </a:solidFill>
              </a:rPr>
              <a:t>매일 같은 일 하는 사람으로 남고 싶지는 않기 때문에 무언의 압박이 상당함</a:t>
            </a:r>
            <a:endParaRPr lang="en-US" altLang="ko-KR" strike="sngStrik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/>
              <a:t>매일 같은 일 하는 사람으로 남고 싶지는 않기 때문에 </a:t>
            </a:r>
            <a:r>
              <a:rPr lang="en-US" altLang="ko-KR" dirty="0"/>
              <a:t>Task </a:t>
            </a:r>
            <a:r>
              <a:rPr lang="ko-KR" altLang="en-US" dirty="0"/>
              <a:t>를 작은 단위로 쪼개는 동기가 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6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A719A-6F6D-7B50-5162-C667A0F74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8BBB0-282A-8517-2184-5CCC4A7B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</a:t>
            </a:r>
            <a:r>
              <a:rPr lang="ko-KR" altLang="en-US" dirty="0"/>
              <a:t>에서의 미팅들 </a:t>
            </a:r>
            <a:r>
              <a:rPr lang="en-US" altLang="ko-KR" dirty="0"/>
              <a:t>#3 - Sprint Review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7C40D-D532-595C-9E64-CDD0B2A84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719" y="1239864"/>
            <a:ext cx="11055197" cy="53895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000" dirty="0">
                <a:highlight>
                  <a:srgbClr val="FFFF00"/>
                </a:highlight>
              </a:rPr>
              <a:t>“</a:t>
            </a:r>
            <a:r>
              <a:rPr lang="ko-KR" altLang="en-US" sz="2000" dirty="0" err="1">
                <a:highlight>
                  <a:srgbClr val="FFFF00"/>
                </a:highlight>
              </a:rPr>
              <a:t>짜잔</a:t>
            </a:r>
            <a:r>
              <a:rPr lang="en-US" altLang="ko-KR" sz="2000" dirty="0">
                <a:highlight>
                  <a:srgbClr val="FFFF00"/>
                </a:highlight>
              </a:rPr>
              <a:t>! </a:t>
            </a:r>
            <a:r>
              <a:rPr lang="ko-KR" altLang="en-US" sz="2000" dirty="0">
                <a:highlight>
                  <a:srgbClr val="FFFF00"/>
                </a:highlight>
              </a:rPr>
              <a:t>이번에 우리가 만든 것은 </a:t>
            </a:r>
            <a:r>
              <a:rPr lang="ko-KR" altLang="en-US" sz="2000" dirty="0" err="1">
                <a:highlight>
                  <a:srgbClr val="FFFF00"/>
                </a:highlight>
              </a:rPr>
              <a:t>이겁니다</a:t>
            </a:r>
            <a:r>
              <a:rPr lang="en-US" altLang="ko-KR" sz="2000" dirty="0">
                <a:highlight>
                  <a:srgbClr val="FFFF00"/>
                </a:highlight>
              </a:rPr>
              <a:t>. </a:t>
            </a:r>
            <a:r>
              <a:rPr lang="ko-KR" altLang="en-US" sz="2000" dirty="0">
                <a:highlight>
                  <a:srgbClr val="FFFF00"/>
                </a:highlight>
              </a:rPr>
              <a:t>이해관계자분들 의견 주세요</a:t>
            </a:r>
            <a:r>
              <a:rPr lang="en-US" altLang="ko-KR" sz="2000" dirty="0">
                <a:highlight>
                  <a:srgbClr val="FFFF00"/>
                </a:highlight>
              </a:rPr>
              <a:t>. </a:t>
            </a:r>
            <a:r>
              <a:rPr lang="ko-KR" altLang="en-US" sz="2000" dirty="0">
                <a:highlight>
                  <a:srgbClr val="FFFF00"/>
                </a:highlight>
              </a:rPr>
              <a:t>그리고 축배를 듭시다</a:t>
            </a:r>
            <a:r>
              <a:rPr lang="en-US" altLang="ko-KR" sz="2000" dirty="0">
                <a:highlight>
                  <a:srgbClr val="FFFF00"/>
                </a:highlight>
              </a:rPr>
              <a:t>.”</a:t>
            </a:r>
          </a:p>
          <a:p>
            <a:endParaRPr lang="en-US" altLang="ko-KR" sz="2000" dirty="0"/>
          </a:p>
          <a:p>
            <a:r>
              <a:rPr lang="ko-KR" altLang="en-US" sz="2000" dirty="0"/>
              <a:t>언제</a:t>
            </a:r>
            <a:r>
              <a:rPr lang="en-US" altLang="ko-KR" sz="2000" dirty="0"/>
              <a:t>: </a:t>
            </a:r>
            <a:r>
              <a:rPr lang="ko-KR" altLang="en-US" sz="2000" dirty="0"/>
              <a:t>매</a:t>
            </a:r>
            <a:r>
              <a:rPr lang="en-US" altLang="ko-KR" sz="2000" dirty="0"/>
              <a:t> sprint </a:t>
            </a:r>
            <a:r>
              <a:rPr lang="ko-KR" altLang="en-US" sz="2000" dirty="0"/>
              <a:t>마지막에</a:t>
            </a:r>
            <a:endParaRPr lang="en-US" altLang="ko-KR" sz="2000" dirty="0"/>
          </a:p>
          <a:p>
            <a:r>
              <a:rPr lang="ko-KR" altLang="en-US" sz="2000" dirty="0"/>
              <a:t>소요 시간</a:t>
            </a:r>
            <a:r>
              <a:rPr lang="en-US" altLang="ko-KR" sz="2000" dirty="0"/>
              <a:t>: 45min/week </a:t>
            </a:r>
            <a:r>
              <a:rPr lang="ko-KR" altLang="en-US" sz="2000" b="0" i="0" dirty="0">
                <a:solidFill>
                  <a:srgbClr val="202122"/>
                </a:solidFill>
                <a:effectLst/>
              </a:rPr>
              <a:t>⇒</a:t>
            </a:r>
            <a:r>
              <a:rPr lang="en-US" altLang="ko-KR" sz="2000" dirty="0"/>
              <a:t> 2</a:t>
            </a:r>
            <a:r>
              <a:rPr lang="ko-KR" altLang="en-US" sz="2000" dirty="0"/>
              <a:t>주 짜리</a:t>
            </a:r>
            <a:r>
              <a:rPr lang="en-US" altLang="ko-KR" sz="2000" dirty="0"/>
              <a:t> sprint</a:t>
            </a:r>
            <a:r>
              <a:rPr lang="ko-KR" altLang="en-US" sz="2000" dirty="0"/>
              <a:t>라면</a:t>
            </a:r>
            <a:r>
              <a:rPr lang="en-US" altLang="ko-KR" sz="2000" dirty="0"/>
              <a:t> 90min</a:t>
            </a:r>
          </a:p>
          <a:p>
            <a:r>
              <a:rPr lang="ko-KR" altLang="en-US" sz="2000" dirty="0"/>
              <a:t>참석자</a:t>
            </a:r>
            <a:r>
              <a:rPr lang="en-US" altLang="ko-KR" sz="2000" dirty="0"/>
              <a:t>: +</a:t>
            </a:r>
            <a:r>
              <a:rPr lang="ko-KR" altLang="en-US" sz="2000" dirty="0"/>
              <a:t>이해당사자들</a:t>
            </a:r>
            <a:r>
              <a:rPr lang="en-US" altLang="ko-KR" sz="2000" dirty="0"/>
              <a:t> </a:t>
            </a:r>
            <a:r>
              <a:rPr lang="ko-KR" altLang="en-US" sz="2000" dirty="0"/>
              <a:t>모두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작업 결과물에 대한 </a:t>
            </a:r>
            <a:r>
              <a:rPr lang="en-US" altLang="ko-KR" sz="1800" dirty="0"/>
              <a:t>showcase (e.g. demo Fridays)</a:t>
            </a:r>
          </a:p>
          <a:p>
            <a:pPr lvl="2"/>
            <a:r>
              <a:rPr lang="ko-KR" altLang="en-US" sz="1800" dirty="0"/>
              <a:t>주의</a:t>
            </a:r>
            <a:r>
              <a:rPr lang="en-US" altLang="ko-KR" sz="1800" dirty="0"/>
              <a:t>: </a:t>
            </a:r>
            <a:r>
              <a:rPr lang="ko-KR" altLang="en-US" sz="1800" dirty="0"/>
              <a:t>작업 결과물은 데모 가능한 수준이어야 되고</a:t>
            </a:r>
            <a:r>
              <a:rPr lang="en-US" altLang="ko-KR" sz="1800" dirty="0"/>
              <a:t>, </a:t>
            </a:r>
            <a:r>
              <a:rPr lang="ko-KR" altLang="en-US" sz="1800" dirty="0"/>
              <a:t>팀에서 합의한 </a:t>
            </a:r>
            <a:r>
              <a:rPr lang="en-US" altLang="ko-KR" sz="1800" dirty="0"/>
              <a:t>“</a:t>
            </a:r>
            <a:r>
              <a:rPr lang="ko-KR" altLang="en-US" sz="1800" dirty="0"/>
              <a:t>완료</a:t>
            </a:r>
            <a:r>
              <a:rPr lang="en-US" altLang="ko-KR" sz="1800" dirty="0"/>
              <a:t>” </a:t>
            </a:r>
            <a:r>
              <a:rPr lang="ko-KR" altLang="en-US" sz="1800" dirty="0"/>
              <a:t>기준을 충족해야 함</a:t>
            </a:r>
            <a:endParaRPr lang="en-US" altLang="ko-KR" sz="1800" dirty="0"/>
          </a:p>
          <a:p>
            <a:pPr lvl="1"/>
            <a:r>
              <a:rPr lang="ko-KR" altLang="en-US" sz="1800" dirty="0"/>
              <a:t>프로젝트 이해 </a:t>
            </a:r>
            <a:r>
              <a:rPr lang="ko-KR" altLang="en-US" sz="1800" dirty="0" err="1"/>
              <a:t>당사자들로부터의</a:t>
            </a:r>
            <a:r>
              <a:rPr lang="ko-KR" altLang="en-US" sz="1800" dirty="0"/>
              <a:t> 즉각적인 </a:t>
            </a:r>
            <a:r>
              <a:rPr lang="en-US" altLang="ko-KR" sz="1800" dirty="0"/>
              <a:t>feedback </a:t>
            </a:r>
            <a:r>
              <a:rPr lang="ko-KR" altLang="en-US" sz="1800" dirty="0"/>
              <a:t>과 개선할 점 도출</a:t>
            </a:r>
            <a:endParaRPr lang="en-US" altLang="ko-KR" sz="1800" dirty="0"/>
          </a:p>
          <a:p>
            <a:pPr lvl="1"/>
            <a:r>
              <a:rPr lang="ko-KR" altLang="en-US" sz="1800" dirty="0"/>
              <a:t>큰 관점에서는 </a:t>
            </a:r>
            <a:r>
              <a:rPr lang="en-US" altLang="ko-KR" sz="1800" dirty="0"/>
              <a:t>product </a:t>
            </a:r>
            <a:r>
              <a:rPr lang="ko-KR" altLang="en-US" sz="1800" dirty="0"/>
              <a:t>의 비전에 대한 싱크 맞추는 목표</a:t>
            </a:r>
            <a:endParaRPr lang="en-US" altLang="ko-KR" sz="1800" dirty="0"/>
          </a:p>
          <a:p>
            <a:pPr lvl="1"/>
            <a:r>
              <a:rPr lang="ko-KR" altLang="en-US" sz="1800" dirty="0"/>
              <a:t>결과물에 대한 자축하고 </a:t>
            </a:r>
            <a:r>
              <a:rPr lang="en-US" altLang="ko-KR" sz="1800" dirty="0"/>
              <a:t>scrum </a:t>
            </a:r>
            <a:r>
              <a:rPr lang="ko-KR" altLang="en-US" sz="1800" dirty="0"/>
              <a:t>팀원 간 결속력 증대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349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DB13-75CD-E20E-E490-FAD7D6745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37CD7-63D1-B27D-3131-E34F2C23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Scrum </a:t>
            </a:r>
            <a:r>
              <a:rPr lang="ko-KR" altLang="en-US" dirty="0"/>
              <a:t>에서의 미팅들 </a:t>
            </a:r>
            <a:r>
              <a:rPr lang="en-US" altLang="ko-KR" dirty="0"/>
              <a:t>#3 - Sprint Review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5693F-1BB4-636A-737D-BBAAB6F7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900" dirty="0" err="1">
                <a:solidFill>
                  <a:schemeClr val="bg1">
                    <a:lumMod val="50000"/>
                  </a:schemeClr>
                </a:solidFill>
              </a:rPr>
              <a:t>짜잔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!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이번에 우리가 만든 것은 </a:t>
            </a:r>
            <a:r>
              <a:rPr lang="ko-KR" altLang="en-US" sz="1900" dirty="0" err="1">
                <a:solidFill>
                  <a:schemeClr val="bg1">
                    <a:lumMod val="50000"/>
                  </a:schemeClr>
                </a:solidFill>
              </a:rPr>
              <a:t>이겁니다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이해관계자분들 의견 주세요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그리고 축배를 듭시다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.”</a:t>
            </a:r>
          </a:p>
          <a:p>
            <a:pPr marL="0" indent="0">
              <a:buNone/>
            </a:pPr>
            <a:endParaRPr lang="en-US" altLang="ko-KR" sz="1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언제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매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 sprint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마지막에</a:t>
            </a:r>
            <a:endParaRPr lang="en-US" altLang="ko-KR" sz="1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소요 시간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: 45min/week </a:t>
            </a:r>
            <a:r>
              <a:rPr lang="ko-KR" altLang="en-US" sz="19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⇒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 2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주 짜리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 sprint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라면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 90min</a:t>
            </a:r>
          </a:p>
          <a:p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참석자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: +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이해당사자들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</a:rPr>
              <a:t>모두</a:t>
            </a:r>
            <a:endParaRPr lang="en-US" altLang="ko-KR" sz="19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900" dirty="0"/>
          </a:p>
          <a:p>
            <a:r>
              <a:rPr lang="ko-KR" altLang="en-US" sz="1900" dirty="0"/>
              <a:t>장점</a:t>
            </a:r>
            <a:endParaRPr lang="en-US" altLang="ko-KR" sz="1900" dirty="0"/>
          </a:p>
          <a:p>
            <a:pPr lvl="1"/>
            <a:r>
              <a:rPr lang="ko-KR" altLang="en-US" sz="1700" dirty="0"/>
              <a:t>반복적인 </a:t>
            </a:r>
            <a:r>
              <a:rPr lang="en-US" altLang="ko-KR" sz="1700" dirty="0"/>
              <a:t>feedback loop</a:t>
            </a:r>
          </a:p>
          <a:p>
            <a:pPr lvl="1"/>
            <a:r>
              <a:rPr lang="ko-KR" altLang="en-US" sz="1700" dirty="0"/>
              <a:t>문제의 조기 발견</a:t>
            </a:r>
            <a:endParaRPr lang="en-US" altLang="ko-KR" sz="1700" dirty="0"/>
          </a:p>
          <a:p>
            <a:pPr lvl="1"/>
            <a:r>
              <a:rPr lang="ko-KR" altLang="en-US" sz="1700" dirty="0"/>
              <a:t>지속적인 제품 개선</a:t>
            </a:r>
            <a:endParaRPr lang="en-US" altLang="ko-KR" sz="1700" dirty="0"/>
          </a:p>
          <a:p>
            <a:pPr lvl="1"/>
            <a:r>
              <a:rPr lang="ko-KR" altLang="en-US" sz="1700" dirty="0"/>
              <a:t>변화하는 우선 순위에 대한 반영 기회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438536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130F3-FA15-CDD7-4928-8C3AD82D5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70520-444A-DB15-3A94-DF8C99A9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Scrum </a:t>
            </a:r>
            <a:r>
              <a:rPr lang="ko-KR" altLang="en-US" dirty="0"/>
              <a:t>에서의 미팅들 </a:t>
            </a:r>
            <a:r>
              <a:rPr lang="en-US" altLang="ko-KR" dirty="0"/>
              <a:t>#3 - Sprint </a:t>
            </a:r>
            <a:r>
              <a:rPr lang="en-US" altLang="ko-KR" dirty="0" err="1"/>
              <a:t>Retro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specitve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21722-53C2-E541-D959-AF7F10F3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highlight>
                  <a:srgbClr val="FFFF00"/>
                </a:highlight>
              </a:rPr>
              <a:t>“</a:t>
            </a:r>
            <a:r>
              <a:rPr lang="ko-KR" altLang="en-US" sz="2000" dirty="0">
                <a:highlight>
                  <a:srgbClr val="FFFF00"/>
                </a:highlight>
              </a:rPr>
              <a:t>저번 스프린트를 해보니</a:t>
            </a:r>
            <a:r>
              <a:rPr lang="en-US" altLang="ko-KR" sz="2000" dirty="0">
                <a:highlight>
                  <a:srgbClr val="FFFF00"/>
                </a:highlight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</a:rPr>
              <a:t>지금 작업 방식 중에 이런 것을 고치면 더 개발 속도가 올라갈 듯 합니다</a:t>
            </a:r>
            <a:r>
              <a:rPr lang="en-US" altLang="ko-KR" sz="2000" dirty="0">
                <a:highlight>
                  <a:srgbClr val="FFFF00"/>
                </a:highlight>
              </a:rPr>
              <a:t>.”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언제</a:t>
            </a:r>
            <a:r>
              <a:rPr lang="en-US" altLang="ko-KR" sz="2000" dirty="0"/>
              <a:t>: </a:t>
            </a:r>
            <a:r>
              <a:rPr lang="ko-KR" altLang="en-US" sz="2000" dirty="0"/>
              <a:t>매 </a:t>
            </a:r>
            <a:r>
              <a:rPr lang="en-US" altLang="ko-KR" sz="2000" dirty="0"/>
              <a:t>Sprint </a:t>
            </a:r>
            <a:r>
              <a:rPr lang="ko-KR" altLang="en-US" sz="2000" dirty="0"/>
              <a:t>마지막에</a:t>
            </a:r>
            <a:endParaRPr lang="en-US" altLang="ko-KR" sz="2000" dirty="0"/>
          </a:p>
          <a:p>
            <a:r>
              <a:rPr lang="ko-KR" altLang="en-US" sz="2000" dirty="0"/>
              <a:t>소요시간</a:t>
            </a:r>
            <a:r>
              <a:rPr lang="en-US" altLang="ko-KR" sz="2000" dirty="0"/>
              <a:t>: 45min/week </a:t>
            </a:r>
            <a:r>
              <a:rPr lang="ko-KR" altLang="en-US" sz="2000" b="0" i="0" dirty="0">
                <a:solidFill>
                  <a:srgbClr val="202122"/>
                </a:solidFill>
                <a:effectLst/>
              </a:rPr>
              <a:t>⇒</a:t>
            </a:r>
            <a:r>
              <a:rPr lang="en-US" altLang="ko-KR" sz="2000" dirty="0"/>
              <a:t> 2</a:t>
            </a:r>
            <a:r>
              <a:rPr lang="ko-KR" altLang="en-US" sz="2000" dirty="0"/>
              <a:t>주 짜리</a:t>
            </a:r>
            <a:r>
              <a:rPr lang="en-US" altLang="ko-KR" sz="2000" dirty="0"/>
              <a:t> sprint</a:t>
            </a:r>
            <a:r>
              <a:rPr lang="ko-KR" altLang="en-US" sz="2000" dirty="0"/>
              <a:t>라면</a:t>
            </a:r>
            <a:r>
              <a:rPr lang="en-US" altLang="ko-KR" sz="2000" dirty="0"/>
              <a:t> 90min</a:t>
            </a:r>
          </a:p>
          <a:p>
            <a:endParaRPr lang="en-US" altLang="ko-KR" sz="2000" dirty="0"/>
          </a:p>
          <a:p>
            <a:r>
              <a:rPr lang="ko-KR" altLang="en-US" sz="2000" dirty="0"/>
              <a:t>목적</a:t>
            </a:r>
            <a:endParaRPr lang="en-US" altLang="ko-KR" sz="2000" dirty="0"/>
          </a:p>
          <a:p>
            <a:pPr lvl="1"/>
            <a:r>
              <a:rPr lang="en-US" altLang="ko-KR" sz="2000" dirty="0"/>
              <a:t>Sprint </a:t>
            </a:r>
            <a:r>
              <a:rPr lang="ko-KR" altLang="en-US" sz="2000" dirty="0"/>
              <a:t>프로세스 자체에 대한 점검</a:t>
            </a:r>
            <a:r>
              <a:rPr lang="en-US" altLang="ko-KR" sz="2000" dirty="0"/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잘 되고 있는 점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개선할 점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ko-KR" altLang="en-US" sz="2000" dirty="0"/>
              <a:t>개발 문화 개선을 위해서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1046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5B69B-6AE5-7212-64D0-1753097A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365126"/>
            <a:ext cx="11748655" cy="77946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목표의 크기별 구분</a:t>
            </a:r>
            <a:r>
              <a:rPr lang="en-US" altLang="ko-KR" dirty="0"/>
              <a:t>: Initiative vs. Epic vs. User Story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0B425D-E242-DB8F-3970-F6236801D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Initiative</a:t>
            </a:r>
          </a:p>
          <a:p>
            <a:pPr lvl="1"/>
            <a:r>
              <a:rPr lang="ko-KR" altLang="en-US" dirty="0"/>
              <a:t>여러 팀이 합쳐서 만들어 낼 아주 큰 목표</a:t>
            </a:r>
            <a:endParaRPr lang="en-US" altLang="ko-KR" dirty="0"/>
          </a:p>
          <a:p>
            <a:pPr lvl="1"/>
            <a:r>
              <a:rPr lang="ko-KR" altLang="en-US" dirty="0"/>
              <a:t>주로 연 단위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SNS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시장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10%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점유율을 달성한다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/>
              <a:t>Epic</a:t>
            </a:r>
          </a:p>
          <a:p>
            <a:pPr lvl="1"/>
            <a:r>
              <a:rPr lang="ko-KR" altLang="en-US" dirty="0"/>
              <a:t>주로 수 개월 혹은 분기 단위 목표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이번 분기 채팅 앱 시장에서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10%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성장을 이룬다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/>
              <a:t>User story</a:t>
            </a:r>
          </a:p>
          <a:p>
            <a:pPr lvl="1"/>
            <a:r>
              <a:rPr lang="ko-KR" altLang="en-US" dirty="0"/>
              <a:t>주로 한 </a:t>
            </a:r>
            <a:r>
              <a:rPr lang="en-US" altLang="ko-KR" dirty="0"/>
              <a:t>sprint </a:t>
            </a:r>
            <a:r>
              <a:rPr lang="ko-KR" altLang="en-US" dirty="0"/>
              <a:t>단위 목표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최종 사용자는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이용한 사진 편집 기능을 활용할 수 있고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이를 통해 사진을 업로드 하는 부담감을 낮춰준다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D6575E-59BF-E955-E33B-7EC129CD9B7C}"/>
              </a:ext>
            </a:extLst>
          </p:cNvPr>
          <p:cNvSpPr/>
          <p:nvPr/>
        </p:nvSpPr>
        <p:spPr>
          <a:xfrm>
            <a:off x="7422076" y="1476498"/>
            <a:ext cx="2272147" cy="439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Initiative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B84A73-E5E6-6970-E8AB-FC47E8DE369F}"/>
              </a:ext>
            </a:extLst>
          </p:cNvPr>
          <p:cNvSpPr/>
          <p:nvPr/>
        </p:nvSpPr>
        <p:spPr>
          <a:xfrm>
            <a:off x="9805058" y="1476498"/>
            <a:ext cx="2272147" cy="439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Initiative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F48B6D-E03C-9924-4EA3-C44B61D9AE28}"/>
              </a:ext>
            </a:extLst>
          </p:cNvPr>
          <p:cNvSpPr/>
          <p:nvPr/>
        </p:nvSpPr>
        <p:spPr>
          <a:xfrm>
            <a:off x="7422076" y="2000992"/>
            <a:ext cx="1120241" cy="4393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Epic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AB7333-9322-C0E7-5CA7-FC425B5D6401}"/>
              </a:ext>
            </a:extLst>
          </p:cNvPr>
          <p:cNvSpPr/>
          <p:nvPr/>
        </p:nvSpPr>
        <p:spPr>
          <a:xfrm>
            <a:off x="8573982" y="2000992"/>
            <a:ext cx="1120241" cy="4393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Epic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380DEF-F90B-BE40-A447-8C18B116BCEC}"/>
              </a:ext>
            </a:extLst>
          </p:cNvPr>
          <p:cNvSpPr/>
          <p:nvPr/>
        </p:nvSpPr>
        <p:spPr>
          <a:xfrm>
            <a:off x="9805059" y="2000992"/>
            <a:ext cx="716480" cy="4393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Epic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93BC90-431C-FF43-686A-E04037F9840D}"/>
              </a:ext>
            </a:extLst>
          </p:cNvPr>
          <p:cNvSpPr/>
          <p:nvPr/>
        </p:nvSpPr>
        <p:spPr>
          <a:xfrm>
            <a:off x="10582892" y="2000992"/>
            <a:ext cx="716480" cy="4393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Epic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85F79F-7E65-1BE0-4A5C-293A6FB00B37}"/>
              </a:ext>
            </a:extLst>
          </p:cNvPr>
          <p:cNvSpPr/>
          <p:nvPr/>
        </p:nvSpPr>
        <p:spPr>
          <a:xfrm>
            <a:off x="11360725" y="2000992"/>
            <a:ext cx="716480" cy="4393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Epic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B9F6F1-80FE-D7F7-B401-F2F4A6775DED}"/>
              </a:ext>
            </a:extLst>
          </p:cNvPr>
          <p:cNvSpPr/>
          <p:nvPr/>
        </p:nvSpPr>
        <p:spPr>
          <a:xfrm>
            <a:off x="7422076" y="2525486"/>
            <a:ext cx="562101" cy="4393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story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C856E5-EC57-62DB-1C5B-FD7B7544FB13}"/>
              </a:ext>
            </a:extLst>
          </p:cNvPr>
          <p:cNvSpPr/>
          <p:nvPr/>
        </p:nvSpPr>
        <p:spPr>
          <a:xfrm>
            <a:off x="7996048" y="2525486"/>
            <a:ext cx="562101" cy="4393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story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CDC2CA-E19D-33A9-9E4A-247815B94DC3}"/>
              </a:ext>
            </a:extLst>
          </p:cNvPr>
          <p:cNvSpPr/>
          <p:nvPr/>
        </p:nvSpPr>
        <p:spPr>
          <a:xfrm>
            <a:off x="8570020" y="2525486"/>
            <a:ext cx="562101" cy="4393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302856-9668-5C6D-3BDB-09B59B4D1E3D}"/>
              </a:ext>
            </a:extLst>
          </p:cNvPr>
          <p:cNvSpPr/>
          <p:nvPr/>
        </p:nvSpPr>
        <p:spPr>
          <a:xfrm>
            <a:off x="9143992" y="2525486"/>
            <a:ext cx="562101" cy="4393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story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D73869-CE3C-11A7-1A71-635D567E53CC}"/>
              </a:ext>
            </a:extLst>
          </p:cNvPr>
          <p:cNvSpPr/>
          <p:nvPr/>
        </p:nvSpPr>
        <p:spPr>
          <a:xfrm>
            <a:off x="9805058" y="2525486"/>
            <a:ext cx="562101" cy="4393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story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632FF0-1ECE-D616-E0CD-15553B50F521}"/>
              </a:ext>
            </a:extLst>
          </p:cNvPr>
          <p:cNvSpPr/>
          <p:nvPr/>
        </p:nvSpPr>
        <p:spPr>
          <a:xfrm>
            <a:off x="11515104" y="2525486"/>
            <a:ext cx="562101" cy="4393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story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85EC4A-7B2E-5BF2-56CF-78894BBC70FF}"/>
              </a:ext>
            </a:extLst>
          </p:cNvPr>
          <p:cNvSpPr/>
          <p:nvPr/>
        </p:nvSpPr>
        <p:spPr>
          <a:xfrm>
            <a:off x="10660081" y="2525486"/>
            <a:ext cx="562101" cy="43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9327AE-AAF5-F0B2-752B-30D13394BD38}"/>
              </a:ext>
            </a:extLst>
          </p:cNvPr>
          <p:cNvSpPr/>
          <p:nvPr/>
        </p:nvSpPr>
        <p:spPr>
          <a:xfrm>
            <a:off x="7422077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67573D-376B-027A-5245-DA5D8667A240}"/>
              </a:ext>
            </a:extLst>
          </p:cNvPr>
          <p:cNvSpPr/>
          <p:nvPr/>
        </p:nvSpPr>
        <p:spPr>
          <a:xfrm>
            <a:off x="7715400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3B517F-3CAC-268B-B0A7-B8BA8C7A6631}"/>
              </a:ext>
            </a:extLst>
          </p:cNvPr>
          <p:cNvSpPr/>
          <p:nvPr/>
        </p:nvSpPr>
        <p:spPr>
          <a:xfrm>
            <a:off x="8010302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91F368-CD63-12B9-33DC-1C31CE7E9DF1}"/>
              </a:ext>
            </a:extLst>
          </p:cNvPr>
          <p:cNvSpPr/>
          <p:nvPr/>
        </p:nvSpPr>
        <p:spPr>
          <a:xfrm>
            <a:off x="8303224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8476F8-272E-3E2C-3A34-65B0E0F56E52}"/>
              </a:ext>
            </a:extLst>
          </p:cNvPr>
          <p:cNvSpPr/>
          <p:nvPr/>
        </p:nvSpPr>
        <p:spPr>
          <a:xfrm>
            <a:off x="8596146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2B043-B9F7-47C7-79A9-889B12992CE1}"/>
              </a:ext>
            </a:extLst>
          </p:cNvPr>
          <p:cNvSpPr/>
          <p:nvPr/>
        </p:nvSpPr>
        <p:spPr>
          <a:xfrm>
            <a:off x="8889068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822D5B-734D-C888-015D-02ECDB0F2E75}"/>
              </a:ext>
            </a:extLst>
          </p:cNvPr>
          <p:cNvSpPr/>
          <p:nvPr/>
        </p:nvSpPr>
        <p:spPr>
          <a:xfrm>
            <a:off x="9183548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A77ED2-650A-FC67-E53D-FDAEF4B72047}"/>
              </a:ext>
            </a:extLst>
          </p:cNvPr>
          <p:cNvSpPr/>
          <p:nvPr/>
        </p:nvSpPr>
        <p:spPr>
          <a:xfrm>
            <a:off x="9805058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F02E26-7495-30C8-13BD-4049DB99CFFD}"/>
              </a:ext>
            </a:extLst>
          </p:cNvPr>
          <p:cNvSpPr/>
          <p:nvPr/>
        </p:nvSpPr>
        <p:spPr>
          <a:xfrm>
            <a:off x="10100363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5EA29A-C698-C4E2-0FDD-87EE23E2D115}"/>
              </a:ext>
            </a:extLst>
          </p:cNvPr>
          <p:cNvSpPr/>
          <p:nvPr/>
        </p:nvSpPr>
        <p:spPr>
          <a:xfrm>
            <a:off x="11810409" y="3049980"/>
            <a:ext cx="266796" cy="439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860020-6E20-5E84-88BD-4C3AEFEEEE9F}"/>
              </a:ext>
            </a:extLst>
          </p:cNvPr>
          <p:cNvSpPr/>
          <p:nvPr/>
        </p:nvSpPr>
        <p:spPr>
          <a:xfrm>
            <a:off x="10660081" y="3056241"/>
            <a:ext cx="562101" cy="439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98103-6DB0-1201-B50E-60E5E590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Story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A18E0F-2153-A407-C042-F6470E24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기능을 캐주얼한 형태로 기술한 것</a:t>
            </a:r>
            <a:endParaRPr lang="en-US" altLang="ko-KR" dirty="0"/>
          </a:p>
          <a:p>
            <a:r>
              <a:rPr lang="ko-KR" altLang="en-US" dirty="0"/>
              <a:t>최종 사용자 관점에서 기술해야 함</a:t>
            </a:r>
            <a:endParaRPr lang="en-US" altLang="ko-KR" dirty="0"/>
          </a:p>
          <a:p>
            <a:pPr lvl="1"/>
            <a:r>
              <a:rPr lang="ko-KR" altLang="en-US" dirty="0"/>
              <a:t>최종 사용자가 이걸 써서 뭘 할 수 있는지 기술</a:t>
            </a:r>
            <a:endParaRPr lang="en-US" altLang="ko-KR" dirty="0"/>
          </a:p>
          <a:p>
            <a:pPr lvl="1"/>
            <a:r>
              <a:rPr lang="ko-KR" altLang="en-US" dirty="0"/>
              <a:t>개발자의 관점에서 소프트웨어 요구 조건 쓰듯이 써서는 안됨</a:t>
            </a:r>
            <a:endParaRPr lang="en-US" altLang="ko-KR" dirty="0"/>
          </a:p>
          <a:p>
            <a:r>
              <a:rPr lang="ko-KR" altLang="en-US" dirty="0"/>
              <a:t>개발팀에서 읽었을 때</a:t>
            </a:r>
            <a:r>
              <a:rPr lang="en-US" altLang="ko-KR" dirty="0"/>
              <a:t>, </a:t>
            </a:r>
            <a:r>
              <a:rPr lang="ko-KR" altLang="en-US" dirty="0"/>
              <a:t>무엇을 왜 만드는지 명확히 알 수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권장되는 형식</a:t>
            </a:r>
            <a:r>
              <a:rPr lang="en-US" altLang="ko-KR" dirty="0"/>
              <a:t>: </a:t>
            </a:r>
            <a:r>
              <a:rPr lang="en-US" altLang="ko-KR" dirty="0">
                <a:highlight>
                  <a:srgbClr val="FFFF00"/>
                </a:highlight>
              </a:rPr>
              <a:t>“As &lt;type of user&gt;, I want &lt;goal&gt; so that &lt;reason&gt;”</a:t>
            </a:r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최종 사용자는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이용한 사진 편집 기능을 활용할 수 있고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이를 통해 사진을 업로드 하는 부담감을 낮춰준다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B7419-0F1D-70AD-4CAA-DD1A1B0F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단계적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F1E4D-3E05-968C-7858-23431B863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릴리즈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(release)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/>
              <a:t>구성 방법</a:t>
            </a:r>
            <a:endParaRPr lang="en-US" altLang="ko-KR" dirty="0"/>
          </a:p>
          <a:p>
            <a:pPr lvl="1"/>
            <a:r>
              <a:rPr lang="ko-KR" altLang="en-US" b="1" dirty="0"/>
              <a:t>점증적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(incremental) </a:t>
            </a:r>
            <a:r>
              <a:rPr lang="ko-KR" altLang="en-US" b="1" dirty="0"/>
              <a:t>방법</a:t>
            </a:r>
            <a:endParaRPr lang="en-US" altLang="ko-KR" b="1" dirty="0"/>
          </a:p>
          <a:p>
            <a:pPr lvl="2"/>
            <a:r>
              <a:rPr lang="ko-KR" altLang="en-US" dirty="0"/>
              <a:t>릴리즈마다 </a:t>
            </a:r>
            <a:r>
              <a:rPr lang="ko-KR" altLang="en-US" u="sng" dirty="0"/>
              <a:t>새 기능</a:t>
            </a:r>
            <a:r>
              <a:rPr lang="ko-KR" altLang="en-US" dirty="0"/>
              <a:t> → 개발 범위를 증가</a:t>
            </a:r>
            <a:endParaRPr lang="en-US" altLang="ko-KR" u="sng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이번에는 채팅 기능</a:t>
            </a:r>
            <a:r>
              <a:rPr lang="en-US" altLang="ko-KR" dirty="0"/>
              <a:t>, </a:t>
            </a:r>
            <a:r>
              <a:rPr lang="ko-KR" altLang="en-US" dirty="0"/>
              <a:t>다음번에는 선물하기 기능</a:t>
            </a:r>
            <a:r>
              <a:rPr lang="en-US" altLang="ko-KR" dirty="0"/>
              <a:t>, …”</a:t>
            </a:r>
          </a:p>
          <a:p>
            <a:pPr lvl="1"/>
            <a:r>
              <a:rPr lang="ko-KR" altLang="en-US" b="1" dirty="0"/>
              <a:t>반복적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(iterative) </a:t>
            </a:r>
            <a:r>
              <a:rPr lang="ko-KR" altLang="en-US" b="1" dirty="0"/>
              <a:t>방법</a:t>
            </a:r>
            <a:endParaRPr lang="en-US" altLang="ko-KR" b="1" dirty="0"/>
          </a:p>
          <a:p>
            <a:pPr lvl="2"/>
            <a:r>
              <a:rPr lang="ko-KR" altLang="en-US" dirty="0"/>
              <a:t>릴리즈마다 </a:t>
            </a:r>
            <a:r>
              <a:rPr lang="ko-KR" altLang="en-US" u="sng" dirty="0"/>
              <a:t>완성도</a:t>
            </a:r>
            <a:r>
              <a:rPr lang="ko-KR" altLang="en-US" dirty="0"/>
              <a:t> 높임 → 품질을 증가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채팅에서 이번에는 텍스트 </a:t>
            </a:r>
            <a:r>
              <a:rPr lang="ko-KR" altLang="en-US" dirty="0" err="1"/>
              <a:t>챗</a:t>
            </a:r>
            <a:r>
              <a:rPr lang="en-US" altLang="ko-KR" dirty="0"/>
              <a:t>, </a:t>
            </a:r>
            <a:r>
              <a:rPr lang="ko-KR" altLang="en-US" dirty="0"/>
              <a:t>다음번에는 </a:t>
            </a:r>
            <a:r>
              <a:rPr lang="ko-KR" altLang="en-US" dirty="0" err="1"/>
              <a:t>이모지</a:t>
            </a:r>
            <a:r>
              <a:rPr lang="ko-KR" altLang="en-US" dirty="0"/>
              <a:t> </a:t>
            </a:r>
            <a:r>
              <a:rPr lang="ko-KR" altLang="en-US" dirty="0" err="1"/>
              <a:t>챗</a:t>
            </a:r>
            <a:r>
              <a:rPr lang="en-US" altLang="ko-KR" dirty="0"/>
              <a:t>”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1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9F97-703D-3B24-AC15-FC599FF4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==</a:t>
            </a:r>
            <a:r>
              <a:rPr lang="ko-KR" altLang="en-US" dirty="0"/>
              <a:t> 통나무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051804-B473-A0ED-74EE-67EDEDC03B2D}"/>
              </a:ext>
            </a:extLst>
          </p:cNvPr>
          <p:cNvGrpSpPr/>
          <p:nvPr/>
        </p:nvGrpSpPr>
        <p:grpSpPr>
          <a:xfrm>
            <a:off x="296883" y="1406027"/>
            <a:ext cx="5391902" cy="1905266"/>
            <a:chOff x="296883" y="1406027"/>
            <a:chExt cx="5391902" cy="19052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2B541-48DA-62D9-2107-193E5EC11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883" y="1406027"/>
              <a:ext cx="5391902" cy="1905266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F01CB7-3D31-5030-B7CA-B032ECABB74B}"/>
                </a:ext>
              </a:extLst>
            </p:cNvPr>
            <p:cNvSpPr/>
            <p:nvPr/>
          </p:nvSpPr>
          <p:spPr>
            <a:xfrm>
              <a:off x="430823" y="3040869"/>
              <a:ext cx="1969477" cy="270424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845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840D9-D4B2-1EB2-D659-AAED8EE55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27963-5230-058A-78CA-F6F2C825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Backlog == </a:t>
            </a:r>
            <a:r>
              <a:rPr lang="ko-KR" altLang="en-US" dirty="0"/>
              <a:t>뒷마당에 쌓인 통나무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18B6F-7E53-06FC-95EA-6206A4DBD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1D3554-899A-7F9A-B20B-E5AD2260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76"/>
          <a:stretch/>
        </p:blipFill>
        <p:spPr>
          <a:xfrm>
            <a:off x="0" y="1144589"/>
            <a:ext cx="12192000" cy="571341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74B15E-93AE-D1E1-0650-CC8AF51272FE}"/>
              </a:ext>
            </a:extLst>
          </p:cNvPr>
          <p:cNvSpPr txBox="1"/>
          <p:nvPr/>
        </p:nvSpPr>
        <p:spPr>
          <a:xfrm>
            <a:off x="86969" y="3429000"/>
            <a:ext cx="1176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Scrum </a:t>
            </a:r>
            <a:r>
              <a:rPr lang="ko-KR" altLang="en-US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backlog == </a:t>
            </a:r>
            <a:r>
              <a:rPr lang="ko-KR" altLang="en-US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 쌓여 있는 패야 될 장작</a:t>
            </a:r>
          </a:p>
        </p:txBody>
      </p:sp>
    </p:spTree>
    <p:extLst>
      <p:ext uri="{BB962C8B-B14F-4D97-AF65-F5344CB8AC3E}">
        <p14:creationId xmlns:p14="http://schemas.microsoft.com/office/powerpoint/2010/main" val="251602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7D214-A334-545B-EA84-2F0FE6E4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Backlog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C18697-5C97-7DD7-2A7C-97CE2313A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Product backlog</a:t>
            </a:r>
          </a:p>
          <a:p>
            <a:pPr lvl="1"/>
            <a:r>
              <a:rPr lang="en-US" altLang="ko-KR" dirty="0"/>
              <a:t>product roadmap </a:t>
            </a:r>
            <a:r>
              <a:rPr lang="ko-KR" altLang="en-US" dirty="0"/>
              <a:t>과 요구사항</a:t>
            </a:r>
            <a:r>
              <a:rPr lang="en-US" altLang="ko-KR" dirty="0"/>
              <a:t>(requirements)</a:t>
            </a:r>
            <a:r>
              <a:rPr lang="ko-KR" altLang="en-US" dirty="0"/>
              <a:t>에 따라 우선 순위가 부여된 작업 목록</a:t>
            </a:r>
            <a:endParaRPr lang="en-US" altLang="ko-KR" dirty="0"/>
          </a:p>
          <a:p>
            <a:pPr lvl="1"/>
            <a:r>
              <a:rPr lang="ko-KR" altLang="en-US" dirty="0"/>
              <a:t>우선 순위 부여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endParaRPr lang="en-US" altLang="ko-KR" dirty="0"/>
          </a:p>
          <a:p>
            <a:pPr lvl="2"/>
            <a:r>
              <a:rPr lang="ko-KR" altLang="en-US" dirty="0"/>
              <a:t>고객의 우선 순위</a:t>
            </a:r>
            <a:endParaRPr lang="en-US" altLang="ko-KR" dirty="0"/>
          </a:p>
          <a:p>
            <a:pPr lvl="2"/>
            <a:r>
              <a:rPr lang="en-US" altLang="ko-KR" dirty="0"/>
              <a:t>feedback </a:t>
            </a:r>
            <a:r>
              <a:rPr lang="ko-KR" altLang="en-US" dirty="0"/>
              <a:t>을 급하게 받아야 되는 것들</a:t>
            </a:r>
            <a:endParaRPr lang="en-US" altLang="ko-KR" dirty="0"/>
          </a:p>
          <a:p>
            <a:pPr lvl="2"/>
            <a:r>
              <a:rPr lang="ko-KR" altLang="en-US" dirty="0"/>
              <a:t>상대적인 구현 난이도</a:t>
            </a:r>
            <a:endParaRPr lang="en-US" altLang="ko-KR" dirty="0"/>
          </a:p>
          <a:p>
            <a:pPr lvl="2"/>
            <a:r>
              <a:rPr lang="ko-KR" altLang="en-US" dirty="0"/>
              <a:t>작업 간의 의존성이나 논리적인 선후 관계 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완료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(done)</a:t>
            </a:r>
            <a:r>
              <a:rPr lang="en-US" altLang="ko-KR" dirty="0"/>
              <a:t>” </a:t>
            </a:r>
            <a:r>
              <a:rPr lang="ko-KR" altLang="en-US" dirty="0"/>
              <a:t>의 정의가 명확해야 함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(=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인수 조건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pPr lvl="1"/>
            <a:r>
              <a:rPr lang="en-US" altLang="ko-KR" dirty="0"/>
              <a:t>product</a:t>
            </a:r>
            <a:r>
              <a:rPr lang="ko-KR" altLang="en-US" dirty="0"/>
              <a:t> </a:t>
            </a:r>
            <a:r>
              <a:rPr lang="en-US" altLang="ko-KR" dirty="0"/>
              <a:t>owner</a:t>
            </a:r>
            <a:r>
              <a:rPr lang="ko-KR" altLang="en-US" dirty="0"/>
              <a:t> 가 </a:t>
            </a:r>
            <a:r>
              <a:rPr lang="en-US" altLang="ko-KR" dirty="0"/>
              <a:t>push </a:t>
            </a:r>
            <a:r>
              <a:rPr lang="ko-KR" altLang="en-US" dirty="0"/>
              <a:t>하고 개발팀이 이에 따라가는 것이 아님</a:t>
            </a:r>
            <a:endParaRPr lang="en-US" altLang="ko-KR" dirty="0"/>
          </a:p>
          <a:p>
            <a:pPr lvl="2"/>
            <a:r>
              <a:rPr lang="ko-KR" altLang="en-US" dirty="0"/>
              <a:t>개발팀은 자기 속도에 따라 </a:t>
            </a:r>
            <a:r>
              <a:rPr lang="en-US" altLang="ko-KR" dirty="0"/>
              <a:t>backlog </a:t>
            </a:r>
            <a:r>
              <a:rPr lang="ko-KR" altLang="en-US" dirty="0"/>
              <a:t>를 </a:t>
            </a:r>
            <a:r>
              <a:rPr lang="ko-KR" altLang="en-US" dirty="0" err="1"/>
              <a:t>쳐나감</a:t>
            </a:r>
            <a:endParaRPr lang="en-US" altLang="ko-KR" dirty="0"/>
          </a:p>
          <a:p>
            <a:pPr lvl="1"/>
            <a:r>
              <a:rPr lang="en-US" altLang="ko-KR" dirty="0"/>
              <a:t>backlog </a:t>
            </a:r>
            <a:r>
              <a:rPr lang="ko-KR" altLang="en-US" dirty="0"/>
              <a:t>는 주기적으로 관리 되어야 함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(= Backlog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회의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dirty="0"/>
              <a:t>Sprint backlog</a:t>
            </a:r>
          </a:p>
          <a:p>
            <a:pPr lvl="1"/>
            <a:r>
              <a:rPr lang="en-US" altLang="ko-KR" dirty="0"/>
              <a:t>Product backlog </a:t>
            </a:r>
            <a:r>
              <a:rPr lang="ko-KR" altLang="en-US" dirty="0"/>
              <a:t>중 해당 스프린트를 위해 선택 된 것들</a:t>
            </a:r>
            <a:endParaRPr lang="en-US" altLang="ko-KR" dirty="0"/>
          </a:p>
          <a:p>
            <a:pPr lvl="1"/>
            <a:r>
              <a:rPr lang="en-US" altLang="ko-KR" dirty="0"/>
              <a:t>Product backlog </a:t>
            </a:r>
            <a:r>
              <a:rPr lang="ko-KR" altLang="en-US" dirty="0"/>
              <a:t>를 구현하기 위한 세부 작업들 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08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8A3A3-126A-F9CB-ABB7-6435E7E4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Backlog</a:t>
            </a:r>
            <a:r>
              <a:rPr lang="ko-KR" altLang="en-US" dirty="0"/>
              <a:t> 개선 회의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(Backlog Refinement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Meeting)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77134-E352-CBBE-8B5C-15C69375C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08" y="1239864"/>
            <a:ext cx="11566613" cy="53895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주기적으로 백로그를 관리하기 위한 미팅</a:t>
            </a:r>
            <a:endParaRPr lang="en-US" altLang="ko-KR" dirty="0"/>
          </a:p>
          <a:p>
            <a:r>
              <a:rPr lang="ko-KR" altLang="en-US" dirty="0"/>
              <a:t>단기 목표 작업에 대해서는 </a:t>
            </a:r>
            <a:r>
              <a:rPr lang="en-US" altLang="ko-KR" dirty="0"/>
              <a:t>user story </a:t>
            </a:r>
            <a:r>
              <a:rPr lang="ko-KR" altLang="en-US" dirty="0"/>
              <a:t>수준까지 나와야 함</a:t>
            </a:r>
            <a:endParaRPr lang="en-US" altLang="ko-KR" dirty="0"/>
          </a:p>
          <a:p>
            <a:r>
              <a:rPr lang="ko-KR" altLang="en-US" dirty="0"/>
              <a:t>지금까지 개발 과정 동안 얻은 레슨</a:t>
            </a:r>
            <a:r>
              <a:rPr lang="en-US" altLang="ko-KR" dirty="0"/>
              <a:t>, </a:t>
            </a:r>
            <a:r>
              <a:rPr lang="ko-KR" altLang="en-US" dirty="0"/>
              <a:t>고객 의견</a:t>
            </a:r>
            <a:r>
              <a:rPr lang="en-US" altLang="ko-KR" dirty="0"/>
              <a:t>, </a:t>
            </a:r>
            <a:r>
              <a:rPr lang="ko-KR" altLang="en-US" dirty="0"/>
              <a:t>사업적 가치 등을 반영하게끔 백로그를 조정함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주재</a:t>
            </a:r>
            <a:r>
              <a:rPr lang="en-US" altLang="ko-KR" dirty="0"/>
              <a:t>: product manager</a:t>
            </a:r>
          </a:p>
          <a:p>
            <a:r>
              <a:rPr lang="ko-KR" altLang="en-US" dirty="0"/>
              <a:t>언제</a:t>
            </a:r>
            <a:r>
              <a:rPr lang="en-US" altLang="ko-KR" dirty="0"/>
              <a:t>: Sprint planning </a:t>
            </a:r>
            <a:r>
              <a:rPr lang="ko-KR" altLang="en-US" dirty="0"/>
              <a:t>전</a:t>
            </a:r>
            <a:endParaRPr lang="en-US" altLang="ko-KR" dirty="0"/>
          </a:p>
          <a:p>
            <a:r>
              <a:rPr lang="ko-KR" altLang="en-US" dirty="0"/>
              <a:t>소요 시간</a:t>
            </a:r>
            <a:r>
              <a:rPr lang="en-US" altLang="ko-KR" dirty="0"/>
              <a:t>: </a:t>
            </a:r>
            <a:r>
              <a:rPr lang="ko-KR" altLang="en-US" dirty="0"/>
              <a:t>대략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endParaRPr lang="en-US" altLang="ko-KR" dirty="0"/>
          </a:p>
          <a:p>
            <a:r>
              <a:rPr lang="ko-KR" altLang="en-US" dirty="0"/>
              <a:t>참석자</a:t>
            </a:r>
            <a:r>
              <a:rPr lang="en-US" altLang="ko-KR" dirty="0"/>
              <a:t>: product manager, scrum master, </a:t>
            </a:r>
            <a:r>
              <a:rPr lang="ko-KR" altLang="en-US" dirty="0"/>
              <a:t>개발팀 대표 </a:t>
            </a:r>
            <a:r>
              <a:rPr lang="en-US" altLang="ko-KR" dirty="0"/>
              <a:t>1-2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수행하는 일</a:t>
            </a:r>
            <a:endParaRPr lang="en-US" altLang="ko-KR" dirty="0"/>
          </a:p>
          <a:p>
            <a:pPr lvl="1"/>
            <a:r>
              <a:rPr lang="en-US" altLang="ko-KR" dirty="0"/>
              <a:t>Product backlog </a:t>
            </a:r>
            <a:r>
              <a:rPr lang="ko-KR" altLang="en-US" dirty="0"/>
              <a:t>아이템 우선순위 조정</a:t>
            </a:r>
            <a:endParaRPr lang="en-US" altLang="ko-KR" dirty="0"/>
          </a:p>
          <a:p>
            <a:pPr lvl="1"/>
            <a:r>
              <a:rPr lang="ko-KR" altLang="en-US" dirty="0"/>
              <a:t>작업 덩어리 조정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큰 단위 일은 작은 단위로 조정하고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작은 단위 일은 큰 단위로 묶음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altLang="ko-KR" dirty="0"/>
              <a:t>User story</a:t>
            </a:r>
            <a:r>
              <a:rPr lang="ko-KR" altLang="en-US" dirty="0"/>
              <a:t> 또는 설명 추가로 좀 더 구체화</a:t>
            </a:r>
            <a:endParaRPr lang="en-US" altLang="ko-KR" dirty="0"/>
          </a:p>
          <a:p>
            <a:pPr lvl="1"/>
            <a:r>
              <a:rPr lang="ko-KR" altLang="en-US" dirty="0"/>
              <a:t>아이템 별로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러프하게라도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 개발 기간 예측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00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78A6B-B480-0771-E7D1-8172B751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Burn down</a:t>
            </a:r>
            <a:r>
              <a:rPr lang="ko-KR" altLang="en-US" dirty="0"/>
              <a:t> </a:t>
            </a:r>
            <a:r>
              <a:rPr lang="en-US" altLang="ko-KR" dirty="0"/>
              <a:t>vs. Burn 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FCA77-A8DF-0FFE-FCC5-B4AE5E00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Burn down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: burn up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85B4D5-5D1C-AA27-6149-E554BF0693D2}"/>
              </a:ext>
            </a:extLst>
          </p:cNvPr>
          <p:cNvGrpSpPr/>
          <p:nvPr/>
        </p:nvGrpSpPr>
        <p:grpSpPr>
          <a:xfrm>
            <a:off x="639243" y="1832263"/>
            <a:ext cx="5363323" cy="1867161"/>
            <a:chOff x="639243" y="1832263"/>
            <a:chExt cx="5363323" cy="18671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CC750D-6515-58C6-CA0C-4EAF5D444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243" y="1832263"/>
              <a:ext cx="5363323" cy="1867161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60BCB03-6ECB-B139-2278-97F82EAC3C4D}"/>
                </a:ext>
              </a:extLst>
            </p:cNvPr>
            <p:cNvSpPr/>
            <p:nvPr/>
          </p:nvSpPr>
          <p:spPr>
            <a:xfrm>
              <a:off x="773723" y="3429000"/>
              <a:ext cx="1969477" cy="270424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E98FAA-BDB3-AA3E-3B1A-22D9199B1A41}"/>
              </a:ext>
            </a:extLst>
          </p:cNvPr>
          <p:cNvGrpSpPr/>
          <p:nvPr/>
        </p:nvGrpSpPr>
        <p:grpSpPr>
          <a:xfrm>
            <a:off x="639243" y="4877138"/>
            <a:ext cx="5534797" cy="1886213"/>
            <a:chOff x="639243" y="4877138"/>
            <a:chExt cx="5534797" cy="18862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8A9C5E9-B2E2-4069-4148-871B39B98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243" y="4877138"/>
              <a:ext cx="5534797" cy="1886213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A34A2AB-8DE7-71DB-D8D7-214CCF33D441}"/>
                </a:ext>
              </a:extLst>
            </p:cNvPr>
            <p:cNvSpPr/>
            <p:nvPr/>
          </p:nvSpPr>
          <p:spPr>
            <a:xfrm>
              <a:off x="773723" y="6492874"/>
              <a:ext cx="1969477" cy="270424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65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BD5FD-DA8A-6E24-0127-7791CD10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Burndown Chart vs. Burnup Chart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A58B1-20FE-D77E-428C-D086D2B7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둘 다 태운다는 뜻을 가진 것처럼</a:t>
            </a:r>
            <a:r>
              <a:rPr lang="en-US" altLang="ko-KR" dirty="0"/>
              <a:t>, </a:t>
            </a:r>
            <a:r>
              <a:rPr lang="ko-KR" altLang="en-US" dirty="0"/>
              <a:t>둘 다 작업 진척 상황을 시각적으로 보여줌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Burndown chart </a:t>
            </a:r>
            <a:r>
              <a:rPr lang="ko-KR" altLang="en-US" dirty="0">
                <a:solidFill>
                  <a:srgbClr val="202122"/>
                </a:solidFill>
              </a:rPr>
              <a:t>⇒ </a:t>
            </a:r>
            <a:r>
              <a:rPr lang="en-US" altLang="ko-KR" dirty="0">
                <a:solidFill>
                  <a:srgbClr val="202122"/>
                </a:solidFill>
                <a:highlight>
                  <a:srgbClr val="00FFFF"/>
                </a:highlight>
              </a:rPr>
              <a:t>“</a:t>
            </a:r>
            <a:r>
              <a:rPr lang="ko-KR" altLang="en-US" dirty="0">
                <a:solidFill>
                  <a:srgbClr val="202122"/>
                </a:solidFill>
                <a:highlight>
                  <a:srgbClr val="00FFFF"/>
                </a:highlight>
              </a:rPr>
              <a:t>남아 있는 것이 얼마나 있느냐</a:t>
            </a:r>
            <a:r>
              <a:rPr lang="en-US" altLang="ko-KR" dirty="0">
                <a:solidFill>
                  <a:srgbClr val="202122"/>
                </a:solidFill>
                <a:highlight>
                  <a:srgbClr val="00FFFF"/>
                </a:highlight>
              </a:rPr>
              <a:t>”</a:t>
            </a:r>
            <a:r>
              <a:rPr lang="en-US" altLang="ko-KR" dirty="0">
                <a:solidFill>
                  <a:srgbClr val="202122"/>
                </a:solidFill>
              </a:rPr>
              <a:t> </a:t>
            </a:r>
            <a:r>
              <a:rPr lang="ko-KR" altLang="en-US" dirty="0">
                <a:solidFill>
                  <a:srgbClr val="202122"/>
                </a:solidFill>
              </a:rPr>
              <a:t>를 그래프로</a:t>
            </a:r>
            <a:r>
              <a:rPr lang="en-US" altLang="ko-KR" dirty="0">
                <a:solidFill>
                  <a:srgbClr val="202122"/>
                </a:solidFill>
              </a:rPr>
              <a:t>…</a:t>
            </a:r>
          </a:p>
          <a:p>
            <a:r>
              <a:rPr lang="en-US" altLang="ko-KR" dirty="0">
                <a:solidFill>
                  <a:srgbClr val="202122"/>
                </a:solidFill>
              </a:rPr>
              <a:t>Burnup chart </a:t>
            </a:r>
            <a:r>
              <a:rPr lang="ko-KR" altLang="en-US" dirty="0">
                <a:solidFill>
                  <a:srgbClr val="202122"/>
                </a:solidFill>
              </a:rPr>
              <a:t>⇒ </a:t>
            </a:r>
            <a:r>
              <a:rPr lang="en-US" altLang="ko-KR" dirty="0">
                <a:solidFill>
                  <a:srgbClr val="202122"/>
                </a:solidFill>
                <a:highlight>
                  <a:srgbClr val="FFFF00"/>
                </a:highlight>
              </a:rPr>
              <a:t>“</a:t>
            </a:r>
            <a:r>
              <a:rPr lang="ko-KR" altLang="en-US" dirty="0">
                <a:solidFill>
                  <a:srgbClr val="202122"/>
                </a:solidFill>
                <a:highlight>
                  <a:srgbClr val="FFFF00"/>
                </a:highlight>
              </a:rPr>
              <a:t>얼마나 많은 일을 해냈냐</a:t>
            </a:r>
            <a:r>
              <a:rPr lang="en-US" altLang="ko-KR" dirty="0">
                <a:solidFill>
                  <a:srgbClr val="202122"/>
                </a:solidFill>
                <a:highlight>
                  <a:srgbClr val="FFFF00"/>
                </a:highlight>
              </a:rPr>
              <a:t>”</a:t>
            </a:r>
            <a:r>
              <a:rPr lang="en-US" altLang="ko-KR" dirty="0">
                <a:solidFill>
                  <a:srgbClr val="202122"/>
                </a:solidFill>
              </a:rPr>
              <a:t> </a:t>
            </a:r>
            <a:r>
              <a:rPr lang="ko-KR" altLang="en-US" dirty="0">
                <a:solidFill>
                  <a:srgbClr val="202122"/>
                </a:solidFill>
              </a:rPr>
              <a:t>를 그래프로</a:t>
            </a:r>
            <a:r>
              <a:rPr lang="en-US" altLang="ko-KR" dirty="0">
                <a:solidFill>
                  <a:srgbClr val="202122"/>
                </a:solidFill>
              </a:rPr>
              <a:t>…</a:t>
            </a:r>
          </a:p>
          <a:p>
            <a:endParaRPr lang="en-US" altLang="ko-KR" dirty="0">
              <a:solidFill>
                <a:srgbClr val="202122"/>
              </a:solidFill>
            </a:endParaRPr>
          </a:p>
          <a:p>
            <a:r>
              <a:rPr lang="ko-KR" altLang="en-US" dirty="0">
                <a:solidFill>
                  <a:srgbClr val="202122"/>
                </a:solidFill>
              </a:rPr>
              <a:t>참고</a:t>
            </a:r>
            <a:r>
              <a:rPr lang="en-US" altLang="ko-KR" dirty="0">
                <a:solidFill>
                  <a:srgbClr val="202122"/>
                </a:solidFill>
              </a:rPr>
              <a:t>: burnup chart </a:t>
            </a:r>
            <a:r>
              <a:rPr lang="ko-KR" altLang="en-US" dirty="0">
                <a:solidFill>
                  <a:srgbClr val="202122"/>
                </a:solidFill>
              </a:rPr>
              <a:t>는 중간에 작업이 늘어난 것을 파악 못하는 단점이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153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673DE-3DAE-7CE0-4C48-7AF0DC549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9D70F-B3AF-B084-E93E-A58C9B62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Burndown</a:t>
            </a:r>
            <a:r>
              <a:rPr lang="ko-KR" altLang="en-US" dirty="0"/>
              <a:t> </a:t>
            </a:r>
            <a:r>
              <a:rPr lang="en-US" altLang="ko-KR" dirty="0"/>
              <a:t>Chart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E1D83-F241-6D3F-FC87-BFB7591B1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작업에 </a:t>
            </a:r>
            <a:r>
              <a:rPr lang="en-US" altLang="ko-KR" dirty="0"/>
              <a:t>“story point” </a:t>
            </a:r>
            <a:r>
              <a:rPr lang="ko-KR" altLang="en-US" dirty="0"/>
              <a:t>라는 예측 점수를 추가하고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현재 남은 점수 합을 그래프로 </a:t>
            </a:r>
            <a:r>
              <a:rPr lang="ko-KR" altLang="en-US" dirty="0" err="1"/>
              <a:t>도식화함</a:t>
            </a:r>
            <a:endParaRPr lang="en-US" altLang="ko-KR" dirty="0"/>
          </a:p>
          <a:p>
            <a:pPr lvl="1"/>
            <a:r>
              <a:rPr lang="en-US" altLang="ko-KR" dirty="0"/>
              <a:t>story point </a:t>
            </a:r>
            <a:r>
              <a:rPr lang="ko-KR" altLang="en-US" dirty="0"/>
              <a:t>가 될 수 있는 것</a:t>
            </a:r>
            <a:r>
              <a:rPr lang="en-US" altLang="ko-KR" dirty="0"/>
              <a:t>: </a:t>
            </a:r>
            <a:r>
              <a:rPr lang="ko-KR" altLang="en-US" dirty="0"/>
              <a:t>작업에 걸리는 시간</a:t>
            </a:r>
            <a:r>
              <a:rPr lang="en-US" altLang="ko-KR" dirty="0"/>
              <a:t>, </a:t>
            </a:r>
            <a:r>
              <a:rPr lang="ko-KR" altLang="en-US" dirty="0"/>
              <a:t>난이도 점수 등등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Understanding the sprint burndown chart">
            <a:extLst>
              <a:ext uri="{FF2B5EF4-FFF2-40B4-BE49-F238E27FC236}">
                <a16:creationId xmlns:a16="http://schemas.microsoft.com/office/drawing/2014/main" id="{443BBB31-99C3-B2C2-BB93-6E3A60CF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40" y="2954718"/>
            <a:ext cx="8225216" cy="3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9E0AD-BC8A-1EEF-25B6-5FBD96B0B326}"/>
              </a:ext>
            </a:extLst>
          </p:cNvPr>
          <p:cNvSpPr txBox="1"/>
          <p:nvPr/>
        </p:nvSpPr>
        <p:spPr>
          <a:xfrm>
            <a:off x="10447612" y="6550223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atlassian.com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C5498-974B-848E-BE26-C4CD4DCA3FCE}"/>
              </a:ext>
            </a:extLst>
          </p:cNvPr>
          <p:cNvSpPr txBox="1"/>
          <p:nvPr/>
        </p:nvSpPr>
        <p:spPr>
          <a:xfrm>
            <a:off x="8169674" y="2954718"/>
            <a:ext cx="3448380" cy="12903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 점수 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날마다 남아 있는 작업 점수 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예상했던 점수 합 추세선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660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D10E-2E82-84B1-811A-82E1A86E8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41B02-DB37-D156-4386-473B596A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Burndown</a:t>
            </a:r>
            <a:r>
              <a:rPr lang="ko-KR" altLang="en-US" dirty="0"/>
              <a:t> </a:t>
            </a:r>
            <a:r>
              <a:rPr lang="en-US" altLang="ko-KR" dirty="0"/>
              <a:t>Chart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ACDB1-8A65-EF1C-87A6-7F2A07B4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제한 시간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해당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sprint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마감일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2000" dirty="0"/>
              <a:t> 내 목표 달성이 가능할지를 알아볼 수 있음</a:t>
            </a:r>
            <a:endParaRPr lang="en-US" altLang="ko-KR" sz="2000" dirty="0"/>
          </a:p>
          <a:p>
            <a:r>
              <a:rPr lang="ko-KR" altLang="en-US" sz="2000" dirty="0"/>
              <a:t>몇 사이클 돌다 보면 ①작업의 </a:t>
            </a:r>
            <a:r>
              <a:rPr lang="en-US" altLang="ko-KR" sz="2000" dirty="0"/>
              <a:t>story point </a:t>
            </a:r>
            <a:r>
              <a:rPr lang="ko-KR" altLang="en-US" sz="2000" dirty="0"/>
              <a:t>를 예측하는 능력과</a:t>
            </a:r>
            <a:r>
              <a:rPr lang="en-US" altLang="ko-KR" sz="2000" dirty="0"/>
              <a:t>, </a:t>
            </a:r>
            <a:r>
              <a:rPr lang="ko-KR" altLang="en-US" sz="2000" dirty="0"/>
              <a:t>②팀이 보통 </a:t>
            </a:r>
            <a:r>
              <a:rPr lang="en-US" altLang="ko-KR" sz="2000" dirty="0"/>
              <a:t>sprint </a:t>
            </a:r>
            <a:r>
              <a:rPr lang="ko-KR" altLang="en-US" sz="2000" dirty="0"/>
              <a:t>기간 내 몇 점을 해결 가능한지가 예측이 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Burndown chart </a:t>
            </a:r>
            <a:r>
              <a:rPr lang="ko-KR" altLang="en-US" sz="2000" dirty="0"/>
              <a:t>를 통해 알 수 있는 것</a:t>
            </a:r>
            <a:endParaRPr lang="en-US" altLang="ko-KR" sz="2000" dirty="0"/>
          </a:p>
          <a:p>
            <a:pPr lvl="1"/>
            <a:r>
              <a:rPr lang="ko-KR" altLang="en-US" sz="2000" dirty="0"/>
              <a:t>예측이 잘 맞고 있다 </a:t>
            </a:r>
            <a:r>
              <a:rPr lang="en-US" altLang="ko-KR" sz="2000" dirty="0"/>
              <a:t>-&gt; “Sprint planning </a:t>
            </a:r>
            <a:r>
              <a:rPr lang="ko-KR" altLang="en-US" sz="2000" dirty="0"/>
              <a:t>을 잘 하고 있구나</a:t>
            </a:r>
            <a:r>
              <a:rPr lang="en-US" altLang="ko-KR" sz="2000" dirty="0"/>
              <a:t>.”</a:t>
            </a:r>
          </a:p>
          <a:p>
            <a:pPr lvl="1"/>
            <a:r>
              <a:rPr lang="ko-KR" altLang="en-US" sz="2000" dirty="0"/>
              <a:t>예측이 잘 안 맞는다</a:t>
            </a:r>
            <a:r>
              <a:rPr lang="en-US" altLang="ko-KR" sz="2000" dirty="0"/>
              <a:t> -&gt; “Sprint planning </a:t>
            </a:r>
            <a:r>
              <a:rPr lang="ko-KR" altLang="en-US" sz="2000" dirty="0"/>
              <a:t>때 작업이나 팀의 능력을 과소</a:t>
            </a:r>
            <a:r>
              <a:rPr lang="en-US" altLang="ko-KR" sz="2000" dirty="0"/>
              <a:t>/</a:t>
            </a:r>
            <a:r>
              <a:rPr lang="ko-KR" altLang="en-US" sz="2000" dirty="0"/>
              <a:t>과대 평가하고 있다</a:t>
            </a:r>
            <a:r>
              <a:rPr lang="en-US" altLang="ko-KR" sz="2000" dirty="0"/>
              <a:t>.”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chart </a:t>
            </a:r>
            <a:r>
              <a:rPr lang="ko-KR" altLang="en-US" sz="2000" dirty="0"/>
              <a:t>상에 남아 있는 </a:t>
            </a:r>
            <a:r>
              <a:rPr lang="en-US" altLang="ko-KR" sz="2000" dirty="0"/>
              <a:t>point </a:t>
            </a:r>
            <a:r>
              <a:rPr lang="ko-KR" altLang="en-US" sz="2000" dirty="0"/>
              <a:t>가 올라갔다 </a:t>
            </a:r>
            <a:r>
              <a:rPr lang="ko-KR" altLang="en-US" sz="2000" dirty="0">
                <a:solidFill>
                  <a:srgbClr val="202122"/>
                </a:solidFill>
              </a:rPr>
              <a:t>⇒ </a:t>
            </a:r>
            <a:r>
              <a:rPr lang="en-US" altLang="ko-KR" sz="2000" dirty="0">
                <a:solidFill>
                  <a:srgbClr val="202122"/>
                </a:solidFill>
              </a:rPr>
              <a:t>“</a:t>
            </a:r>
            <a:r>
              <a:rPr lang="ko-KR" altLang="en-US" sz="2000" dirty="0">
                <a:solidFill>
                  <a:srgbClr val="202122"/>
                </a:solidFill>
              </a:rPr>
              <a:t>예상치 못한 추가 작업이 발생했다</a:t>
            </a:r>
            <a:r>
              <a:rPr lang="en-US" altLang="ko-KR" sz="2000" dirty="0">
                <a:solidFill>
                  <a:srgbClr val="202122"/>
                </a:solidFill>
              </a:rPr>
              <a:t>.”</a:t>
            </a:r>
            <a:endParaRPr lang="en-US" altLang="ko-KR" sz="2000" dirty="0"/>
          </a:p>
          <a:p>
            <a:pPr lvl="1"/>
            <a:r>
              <a:rPr lang="en-US" altLang="ko-KR" sz="2000" dirty="0"/>
              <a:t>chart </a:t>
            </a:r>
            <a:r>
              <a:rPr lang="ko-KR" altLang="en-US" sz="2000" dirty="0"/>
              <a:t>상에 </a:t>
            </a:r>
            <a:r>
              <a:rPr lang="en-US" altLang="ko-KR" sz="2000" dirty="0"/>
              <a:t>point</a:t>
            </a:r>
            <a:r>
              <a:rPr lang="ko-KR" altLang="en-US" sz="2000" dirty="0"/>
              <a:t> 가 확 줄어들었다 </a:t>
            </a:r>
            <a:r>
              <a:rPr lang="ko-KR" altLang="en-US" sz="2000" dirty="0">
                <a:solidFill>
                  <a:srgbClr val="202122"/>
                </a:solidFill>
              </a:rPr>
              <a:t>⇒</a:t>
            </a:r>
            <a:r>
              <a:rPr lang="en-US" altLang="ko-KR" sz="2000" dirty="0"/>
              <a:t> “</a:t>
            </a:r>
            <a:r>
              <a:rPr lang="ko-KR" altLang="en-US" sz="2000" dirty="0"/>
              <a:t>아직 작업을</a:t>
            </a:r>
            <a:r>
              <a:rPr lang="en-US" altLang="ko-KR" sz="2000" dirty="0"/>
              <a:t> </a:t>
            </a:r>
            <a:r>
              <a:rPr lang="ko-KR" altLang="en-US" sz="2000" dirty="0"/>
              <a:t>쪼개는 능력이 부족하구나</a:t>
            </a:r>
            <a:r>
              <a:rPr lang="en-US" altLang="ko-KR" sz="2000" dirty="0"/>
              <a:t>.”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07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D9D3-4FDF-DAED-0B60-76852B8B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 Do’s and Don’ts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401082-41B7-8983-8CBB-6C2D2C7BF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Do’s</a:t>
            </a:r>
          </a:p>
          <a:p>
            <a:pPr lvl="1"/>
            <a:r>
              <a:rPr lang="ko-KR" altLang="en-US" dirty="0"/>
              <a:t>매 스프린트의 목표에 대해서 팀원 모두가 이해해야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작업별로 </a:t>
            </a:r>
            <a:r>
              <a:rPr lang="en-US" altLang="ko-KR" dirty="0"/>
              <a:t>“Done” </a:t>
            </a:r>
            <a:r>
              <a:rPr lang="ko-KR" altLang="en-US" dirty="0"/>
              <a:t>의 기준을 명확히 해야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backlog </a:t>
            </a:r>
            <a:r>
              <a:rPr lang="ko-KR" altLang="en-US" dirty="0"/>
              <a:t>를 잘 관리해야 된다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우선 순위 관리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명확한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user story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설명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.)</a:t>
            </a:r>
          </a:p>
          <a:p>
            <a:pPr lvl="1"/>
            <a:r>
              <a:rPr lang="ko-KR" altLang="en-US" dirty="0"/>
              <a:t>개발팀이 처리 가능한 </a:t>
            </a:r>
            <a:r>
              <a:rPr lang="en-US" altLang="ko-KR" dirty="0"/>
              <a:t>story point</a:t>
            </a:r>
            <a:r>
              <a:rPr lang="ko-KR" altLang="en-US" dirty="0"/>
              <a:t>에 대해서 예측력을 올리려고 노력해야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일정에 영향을 줄 수 있는 외부 요인들은 스프린트 항목에서 제외한다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외주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계약서 일정 등등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dirty="0"/>
              <a:t>Don’ts</a:t>
            </a:r>
          </a:p>
          <a:p>
            <a:pPr lvl="1"/>
            <a:r>
              <a:rPr lang="ko-KR" altLang="en-US" dirty="0"/>
              <a:t>한 </a:t>
            </a:r>
            <a:r>
              <a:rPr lang="en-US" altLang="ko-KR" dirty="0"/>
              <a:t>sprint </a:t>
            </a:r>
            <a:r>
              <a:rPr lang="ko-KR" altLang="en-US" dirty="0"/>
              <a:t>에 너무 많은 </a:t>
            </a:r>
            <a:r>
              <a:rPr lang="en-US" altLang="ko-KR" dirty="0"/>
              <a:t>user story </a:t>
            </a:r>
            <a:r>
              <a:rPr lang="ko-KR" altLang="en-US" dirty="0"/>
              <a:t>를 뽑지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팀의 작업 처리량을 과대 평가 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일정에 맞게 구현하는데 급급해서 기술 부채를 쌓게 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팀원들이 해당 스프린트의 목적에 대해서 서로 다르게 이해해서는 안된다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지나치게 불확실한 영역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확신이 없는 작업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dirty="0"/>
              <a:t>, </a:t>
            </a:r>
            <a:r>
              <a:rPr lang="ko-KR" altLang="en-US" dirty="0"/>
              <a:t>비현실적인 목표 설정을 하려고 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팀원 중에 작업</a:t>
            </a:r>
            <a:r>
              <a:rPr lang="en-US" altLang="ko-KR" dirty="0"/>
              <a:t>, </a:t>
            </a:r>
            <a:r>
              <a:rPr lang="ko-KR" altLang="en-US" dirty="0"/>
              <a:t>일정</a:t>
            </a:r>
            <a:r>
              <a:rPr lang="en-US" altLang="ko-KR" dirty="0"/>
              <a:t> </a:t>
            </a:r>
            <a:r>
              <a:rPr lang="ko-KR" altLang="en-US" dirty="0"/>
              <a:t>등에 우려를 표하는 경우가 있다면 이를 무시하지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87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08026-3FE3-ACC5-C972-C2A2D956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Kanban(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看板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1FB49-0593-6798-A8A8-20F522C9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Toyota </a:t>
            </a:r>
            <a:r>
              <a:rPr lang="ko-KR" altLang="en-US" dirty="0"/>
              <a:t>에서 생산 효율성을 위해 고안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(1940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년대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altLang="ko-KR" dirty="0"/>
              <a:t>Toyota nameplate system </a:t>
            </a:r>
            <a:r>
              <a:rPr lang="ko-KR" altLang="en-US" dirty="0"/>
              <a:t>이라고도 불린다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항상 재고를 채우는 것이 아니라 일정 이하로 재고가 떨어지면 그때서야 채운다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지나치게 재고가 쌓이는 것을 방지함</a:t>
            </a:r>
            <a:endParaRPr lang="en-US" altLang="ko-KR" dirty="0"/>
          </a:p>
          <a:p>
            <a:pPr lvl="1"/>
            <a:r>
              <a:rPr lang="ko-KR" altLang="en-US" dirty="0"/>
              <a:t>언제 재고를 채워야 되는지를 부품별로 메모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(Kanban card)</a:t>
            </a:r>
            <a:r>
              <a:rPr lang="ko-KR" altLang="en-US" dirty="0"/>
              <a:t>를 남겼다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BA45E6F-306A-EA55-E337-AC5399CF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81" y="3801799"/>
            <a:ext cx="4475285" cy="297778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403A3-9A70-98E5-C31F-2D6E3836EB66}"/>
              </a:ext>
            </a:extLst>
          </p:cNvPr>
          <p:cNvSpPr txBox="1"/>
          <p:nvPr/>
        </p:nvSpPr>
        <p:spPr>
          <a:xfrm>
            <a:off x="4132260" y="3996816"/>
            <a:ext cx="275748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최소 유지 재고 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주문시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재입고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걸리는 시간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575DF-24DB-0581-7357-16C290AE8EAF}"/>
              </a:ext>
            </a:extLst>
          </p:cNvPr>
          <p:cNvSpPr txBox="1"/>
          <p:nvPr/>
        </p:nvSpPr>
        <p:spPr>
          <a:xfrm>
            <a:off x="10364256" y="6550223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wikipedia.com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19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358C0-F7F7-8640-5CDD-40149CB7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단계적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272DA9-7467-6D04-EB54-1363661E7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기능이 일부 부족하더라도 초기 단계부터 사용 교육을 미리 시작할 수 있음</a:t>
            </a:r>
            <a:endParaRPr lang="en-US" altLang="ko-KR" dirty="0"/>
          </a:p>
          <a:p>
            <a:pPr lvl="2"/>
            <a:r>
              <a:rPr lang="ko-KR" altLang="en-US" dirty="0"/>
              <a:t>새로 시장 진입하는 소프트웨어일 경우</a:t>
            </a:r>
            <a:r>
              <a:rPr lang="en-US" altLang="ko-KR" dirty="0"/>
              <a:t>, </a:t>
            </a:r>
            <a:r>
              <a:rPr lang="ko-KR" altLang="en-US" dirty="0"/>
              <a:t>전부 완성 후 그랜드 론칭을 할 경우 시장 주도권을 뺏기거나</a:t>
            </a:r>
            <a:r>
              <a:rPr lang="en-US" altLang="ko-KR" dirty="0"/>
              <a:t>, </a:t>
            </a:r>
            <a:r>
              <a:rPr lang="ko-KR" altLang="en-US" dirty="0"/>
              <a:t>론칭 후 시장 형성에 많은 시간을 허비할 수 있음</a:t>
            </a:r>
            <a:br>
              <a:rPr lang="en-US" altLang="ko-KR" dirty="0"/>
            </a:br>
            <a:r>
              <a:rPr lang="ko-KR" altLang="en-US" dirty="0"/>
              <a:t>그런 경우 조금씩 조금씩 기능을 </a:t>
            </a:r>
            <a:r>
              <a:rPr lang="ko-KR" altLang="en-US" dirty="0" err="1"/>
              <a:t>론칭할</a:t>
            </a:r>
            <a:r>
              <a:rPr lang="ko-KR" altLang="en-US" dirty="0"/>
              <a:t> 경우 시장이 점진적으로 형성되는 동안 제품을 완성할 수 있음</a:t>
            </a:r>
            <a:endParaRPr lang="en-US" altLang="ko-KR" dirty="0"/>
          </a:p>
          <a:p>
            <a:pPr lvl="1"/>
            <a:r>
              <a:rPr lang="ko-KR" altLang="en-US" dirty="0"/>
              <a:t>변경 용이</a:t>
            </a:r>
            <a:endParaRPr lang="en-US" altLang="ko-KR" dirty="0"/>
          </a:p>
          <a:p>
            <a:pPr lvl="2"/>
            <a:r>
              <a:rPr lang="ko-KR" altLang="en-US" dirty="0"/>
              <a:t>사용자가 써보면서 느낀 피드백을 다음 릴리즈에 반영 가능</a:t>
            </a:r>
            <a:endParaRPr lang="en-US" altLang="ko-KR" dirty="0"/>
          </a:p>
          <a:p>
            <a:pPr lvl="2"/>
            <a:r>
              <a:rPr lang="ko-KR" altLang="en-US" dirty="0"/>
              <a:t>각 사이클이 짧을 경우 예상치 못한 문제들을 신속하게 수정 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923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A4579-6852-6D6A-08AB-6C9F0CF9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(Agile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에서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dirty="0"/>
              <a:t> Kanban Card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2A47B-BDFB-18B4-392F-CE3F1282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작업을 시각적으로 표현 한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작업에 대한 중요 정보 포함</a:t>
            </a:r>
            <a:endParaRPr lang="en-US" altLang="ko-KR" dirty="0"/>
          </a:p>
          <a:p>
            <a:pPr lvl="1"/>
            <a:r>
              <a:rPr lang="ko-KR" altLang="en-US" dirty="0"/>
              <a:t>작업에 대한 설명</a:t>
            </a:r>
            <a:endParaRPr lang="en-US" altLang="ko-KR" dirty="0"/>
          </a:p>
          <a:p>
            <a:pPr lvl="1"/>
            <a:r>
              <a:rPr lang="ko-KR" altLang="en-US" dirty="0"/>
              <a:t>작업 책임자</a:t>
            </a:r>
            <a:endParaRPr lang="en-US" altLang="ko-KR" dirty="0"/>
          </a:p>
          <a:p>
            <a:pPr lvl="1"/>
            <a:r>
              <a:rPr lang="ko-KR" altLang="en-US" dirty="0"/>
              <a:t>마감일</a:t>
            </a:r>
            <a:endParaRPr lang="en-US" altLang="ko-KR" dirty="0"/>
          </a:p>
          <a:p>
            <a:pPr lvl="1"/>
            <a:r>
              <a:rPr lang="ko-KR" altLang="en-US" dirty="0"/>
              <a:t>상태</a:t>
            </a:r>
            <a:endParaRPr lang="en-US" altLang="ko-KR" dirty="0"/>
          </a:p>
          <a:p>
            <a:pPr lvl="1"/>
            <a:r>
              <a:rPr lang="ko-KR" altLang="en-US" dirty="0"/>
              <a:t>필요한 추가 정보를 얻을 수 있는 방법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문서 링크</a:t>
            </a:r>
            <a:r>
              <a:rPr lang="en-US" altLang="ko-KR" dirty="0"/>
              <a:t>, </a:t>
            </a:r>
            <a:r>
              <a:rPr lang="ko-KR" altLang="en-US" dirty="0"/>
              <a:t>회의록 등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09102E-41B4-EBEB-0FBE-C44C61FF4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2" b="35313"/>
          <a:stretch/>
        </p:blipFill>
        <p:spPr bwMode="auto">
          <a:xfrm>
            <a:off x="6822813" y="1199408"/>
            <a:ext cx="5191876" cy="251094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18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Example of a physical kanban board">
            <a:extLst>
              <a:ext uri="{FF2B5EF4-FFF2-40B4-BE49-F238E27FC236}">
                <a16:creationId xmlns:a16="http://schemas.microsoft.com/office/drawing/2014/main" id="{DCAACD0B-462C-7B20-6F4C-861B7BC8B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" b="7970"/>
          <a:stretch/>
        </p:blipFill>
        <p:spPr bwMode="auto">
          <a:xfrm>
            <a:off x="0" y="-39565"/>
            <a:ext cx="12192000" cy="689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30EC17-0C91-3014-7835-D12A1C0F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  <a:highlight>
                  <a:srgbClr val="FFFF00"/>
                </a:highlight>
              </a:rPr>
              <a:t>Kanban Board</a:t>
            </a:r>
            <a:endParaRPr lang="ko-KR" altLang="en-US" dirty="0">
              <a:solidFill>
                <a:srgbClr val="00B0F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239B4-8B0F-C2FA-EA93-D6CC1D0DA8B4}"/>
              </a:ext>
            </a:extLst>
          </p:cNvPr>
          <p:cNvSpPr txBox="1"/>
          <p:nvPr/>
        </p:nvSpPr>
        <p:spPr>
          <a:xfrm>
            <a:off x="9958696" y="648866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atlassian.com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D8E260A-AFAD-CCBE-7421-2BA864171E61}"/>
              </a:ext>
            </a:extLst>
          </p:cNvPr>
          <p:cNvSpPr txBox="1">
            <a:spLocks/>
          </p:cNvSpPr>
          <p:nvPr/>
        </p:nvSpPr>
        <p:spPr>
          <a:xfrm>
            <a:off x="2576229" y="2926618"/>
            <a:ext cx="7039542" cy="779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r>
              <a:rPr lang="ko-KR" altLang="en-US">
                <a:solidFill>
                  <a:srgbClr val="00B0F0"/>
                </a:solidFill>
                <a:highlight>
                  <a:srgbClr val="FFFF00"/>
                </a:highlight>
              </a:rPr>
              <a:t>진행되는 </a:t>
            </a:r>
            <a:r>
              <a:rPr lang="ko-KR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작업에 대한 시각화</a:t>
            </a:r>
          </a:p>
        </p:txBody>
      </p:sp>
    </p:spTree>
    <p:extLst>
      <p:ext uri="{BB962C8B-B14F-4D97-AF65-F5344CB8AC3E}">
        <p14:creationId xmlns:p14="http://schemas.microsoft.com/office/powerpoint/2010/main" val="2118582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3F985-1A32-DBE2-1BAA-243F625E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7798C-4C2A-2503-AA3F-3EAD5B54D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83" y="1199408"/>
            <a:ext cx="11810125" cy="542999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컬럼 구성</a:t>
            </a:r>
            <a:r>
              <a:rPr lang="en-US" altLang="ko-KR" dirty="0"/>
              <a:t>: ①To-do, ②WIP, ③Done</a:t>
            </a:r>
          </a:p>
          <a:p>
            <a:pPr lvl="1"/>
            <a:r>
              <a:rPr lang="en-US" altLang="ko-KR" dirty="0"/>
              <a:t>WIP </a:t>
            </a:r>
            <a:r>
              <a:rPr lang="ko-KR" altLang="en-US" dirty="0"/>
              <a:t>컬럼은 세분화 할 수 있음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Design, Development, Testing, Blocked)</a:t>
            </a:r>
          </a:p>
          <a:p>
            <a:endParaRPr lang="en-US" altLang="ko-KR" dirty="0"/>
          </a:p>
          <a:p>
            <a:r>
              <a:rPr lang="ko-KR" altLang="en-US" dirty="0"/>
              <a:t>팀의 목표</a:t>
            </a:r>
            <a:r>
              <a:rPr lang="en-US" altLang="ko-KR" dirty="0"/>
              <a:t>: </a:t>
            </a:r>
            <a:r>
              <a:rPr lang="ko-KR" altLang="en-US" dirty="0"/>
              <a:t>가급적 빨리 </a:t>
            </a:r>
            <a:r>
              <a:rPr lang="en-US" altLang="ko-KR" dirty="0"/>
              <a:t>To-do 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202122"/>
                </a:solidFill>
              </a:rPr>
              <a:t>⇒</a:t>
            </a:r>
            <a:r>
              <a:rPr lang="en-US" altLang="ko-KR" dirty="0"/>
              <a:t> Done </a:t>
            </a:r>
            <a:r>
              <a:rPr lang="ko-KR" altLang="en-US" dirty="0"/>
              <a:t>으로 옮기기</a:t>
            </a:r>
            <a:endParaRPr lang="en-US" altLang="ko-KR" dirty="0"/>
          </a:p>
          <a:p>
            <a:pPr lvl="1"/>
            <a:r>
              <a:rPr lang="ko-KR" altLang="en-US" dirty="0"/>
              <a:t>둘 사이의 </a:t>
            </a:r>
            <a:r>
              <a:rPr lang="en-US" altLang="ko-KR" dirty="0"/>
              <a:t>elapsed time </a:t>
            </a:r>
            <a:r>
              <a:rPr lang="ko-KR" altLang="en-US" dirty="0"/>
              <a:t>을 </a:t>
            </a:r>
            <a:r>
              <a:rPr lang="en-US" altLang="ko-KR" dirty="0"/>
              <a:t>lead time 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lvl="1"/>
            <a:r>
              <a:rPr lang="ko-KR" altLang="en-US" dirty="0"/>
              <a:t>결국 </a:t>
            </a:r>
            <a:r>
              <a:rPr lang="en-US" altLang="ko-KR" dirty="0"/>
              <a:t>lead time </a:t>
            </a:r>
            <a:r>
              <a:rPr lang="ko-KR" altLang="en-US" dirty="0"/>
              <a:t>을 줄이는 것이 목표임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>
                <a:highlight>
                  <a:srgbClr val="FFFF00"/>
                </a:highlight>
              </a:rPr>
              <a:t>WIP</a:t>
            </a:r>
            <a:r>
              <a:rPr lang="ko-KR" altLang="en-US" dirty="0">
                <a:highlight>
                  <a:srgbClr val="FFFF00"/>
                </a:highlight>
              </a:rPr>
              <a:t> 관련 컬럼은 컬럼별로 동시에 올라갈 수 있는 </a:t>
            </a:r>
            <a:r>
              <a:rPr lang="en-US" altLang="ko-KR" dirty="0">
                <a:highlight>
                  <a:srgbClr val="FFFF00"/>
                </a:highlight>
              </a:rPr>
              <a:t>card </a:t>
            </a:r>
            <a:r>
              <a:rPr lang="ko-KR" altLang="en-US" dirty="0">
                <a:highlight>
                  <a:srgbClr val="FFFF00"/>
                </a:highlight>
              </a:rPr>
              <a:t>를 제한함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/>
              <a:t>이유</a:t>
            </a:r>
            <a:r>
              <a:rPr lang="en-US" altLang="ko-KR" dirty="0"/>
              <a:t>:</a:t>
            </a:r>
            <a:r>
              <a:rPr lang="ko-KR" altLang="en-US" dirty="0"/>
              <a:t> 너무 많은 카드는 다음과 같은 상황을 의미할 수 있기 때문이다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ea"/>
              <a:buAutoNum type="circleNumDbPlain"/>
            </a:pPr>
            <a:r>
              <a:rPr lang="ko-KR" altLang="en-US" dirty="0"/>
              <a:t>너무 많은 일을 하고 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(multi-tasking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은 환상이다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 context switch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오버헤드를 무시하지 말자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.)</a:t>
            </a:r>
          </a:p>
          <a:p>
            <a:pPr marL="1371600" lvl="2" indent="-457200">
              <a:buFont typeface="+mj-ea"/>
              <a:buAutoNum type="circleNumDbPlain"/>
            </a:pPr>
            <a:r>
              <a:rPr lang="ko-KR" altLang="en-US" dirty="0" err="1"/>
              <a:t>어딘가에</a:t>
            </a:r>
            <a:r>
              <a:rPr lang="ko-KR" altLang="en-US" dirty="0"/>
              <a:t> 병목이 있어서 그걸 못하고 딴 일을 하고 있다</a:t>
            </a:r>
            <a:r>
              <a:rPr lang="en-US" altLang="ko-KR" dirty="0"/>
              <a:t>.</a:t>
            </a:r>
          </a:p>
          <a:p>
            <a:pPr marL="1371600" lvl="2" indent="-457200">
              <a:buFont typeface="+mj-ea"/>
              <a:buAutoNum type="circleNumDbPlain"/>
            </a:pPr>
            <a:r>
              <a:rPr lang="en-US" altLang="ko-KR" dirty="0"/>
              <a:t>“</a:t>
            </a:r>
            <a:r>
              <a:rPr lang="ko-KR" altLang="en-US" dirty="0"/>
              <a:t>거의 다 된</a:t>
            </a:r>
            <a:r>
              <a:rPr lang="en-US" altLang="ko-KR" dirty="0"/>
              <a:t>” </a:t>
            </a:r>
            <a:r>
              <a:rPr lang="ko-KR" altLang="en-US" dirty="0"/>
              <a:t>은 </a:t>
            </a:r>
            <a:r>
              <a:rPr lang="en-US" altLang="ko-KR" dirty="0"/>
              <a:t>“</a:t>
            </a:r>
            <a:r>
              <a:rPr lang="ko-KR" altLang="en-US" dirty="0"/>
              <a:t>다 된</a:t>
            </a:r>
            <a:r>
              <a:rPr lang="en-US" altLang="ko-KR" dirty="0"/>
              <a:t>” </a:t>
            </a:r>
            <a:r>
              <a:rPr lang="ko-KR" altLang="en-US" dirty="0"/>
              <a:t>것이 아니다</a:t>
            </a:r>
            <a:r>
              <a:rPr lang="en-US" altLang="ko-KR" dirty="0"/>
              <a:t>. </a:t>
            </a:r>
            <a:r>
              <a:rPr lang="ko-KR" altLang="en-US" dirty="0"/>
              <a:t>일단 확실하게 다 처리한 뒤 다음 일로 넘어간다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9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12D2B-B9E2-C823-3B0E-9DB277BC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기능이 있는 데일리 스크럼 솔루션들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B9CC5-98DC-C08C-4E80-C4CCF152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오프라인 솔루션</a:t>
            </a:r>
            <a:endParaRPr lang="en-US" altLang="ko-KR" dirty="0"/>
          </a:p>
          <a:p>
            <a:pPr lvl="1"/>
            <a:r>
              <a:rPr lang="ko-KR" altLang="en-US" dirty="0"/>
              <a:t>화이트보드에 </a:t>
            </a:r>
            <a:r>
              <a:rPr lang="ko-KR" altLang="en-US" dirty="0" err="1"/>
              <a:t>포스트잇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쓰기</a:t>
            </a:r>
            <a:endParaRPr lang="en-US" altLang="ko-KR" dirty="0"/>
          </a:p>
          <a:p>
            <a:r>
              <a:rPr lang="ko-KR" altLang="en-US" dirty="0"/>
              <a:t>온라인 솔루션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Trello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Jira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Wrike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Monday.com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392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B002-FE4D-A438-1153-8F8461006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43C92-74E6-77FF-9145-AD83B6C6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Board #1 - </a:t>
            </a:r>
            <a:r>
              <a:rPr lang="ko-KR" altLang="en-US" dirty="0"/>
              <a:t>칠판 또는 화이트 보드</a:t>
            </a:r>
          </a:p>
        </p:txBody>
      </p:sp>
      <p:pic>
        <p:nvPicPr>
          <p:cNvPr id="11266" name="Picture 2" descr="Example of a physical kanban board">
            <a:extLst>
              <a:ext uri="{FF2B5EF4-FFF2-40B4-BE49-F238E27FC236}">
                <a16:creationId xmlns:a16="http://schemas.microsoft.com/office/drawing/2014/main" id="{A495C0B4-E306-380D-2D70-89F2A3FE1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" t="3366" r="2844" b="4518"/>
          <a:stretch/>
        </p:blipFill>
        <p:spPr bwMode="auto">
          <a:xfrm>
            <a:off x="461596" y="1389185"/>
            <a:ext cx="7895492" cy="52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CD8F2F-E79D-ADC3-ACCE-DB347A8992C6}"/>
              </a:ext>
            </a:extLst>
          </p:cNvPr>
          <p:cNvSpPr txBox="1"/>
          <p:nvPr/>
        </p:nvSpPr>
        <p:spPr>
          <a:xfrm>
            <a:off x="9958696" y="6492874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atlassian.com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873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33937-3E0E-3A9C-0026-7E1E6BCF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Board #2 - </a:t>
            </a:r>
            <a:r>
              <a:rPr lang="ko-KR" altLang="en-US" dirty="0"/>
              <a:t>온라인 솔루션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Trello)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 descr="Example of a Trello kanban board">
            <a:extLst>
              <a:ext uri="{FF2B5EF4-FFF2-40B4-BE49-F238E27FC236}">
                <a16:creationId xmlns:a16="http://schemas.microsoft.com/office/drawing/2014/main" id="{DCB77FD6-87FB-1C3C-59CE-E44B72EB0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8"/>
          <a:stretch/>
        </p:blipFill>
        <p:spPr bwMode="auto">
          <a:xfrm>
            <a:off x="296882" y="1305743"/>
            <a:ext cx="11702601" cy="555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03207-87E8-D03B-BAD0-DCF27EF9A71A}"/>
              </a:ext>
            </a:extLst>
          </p:cNvPr>
          <p:cNvSpPr txBox="1"/>
          <p:nvPr/>
        </p:nvSpPr>
        <p:spPr>
          <a:xfrm>
            <a:off x="9958696" y="6492874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atlassian.com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071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D5468-0C94-62DA-9837-60AF8378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B88DE-E06A-0E6F-D1E1-0E315413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빠르고 잦은 배포로 고객 관점에서 진행 상황이 좀 더 가시적임</a:t>
            </a:r>
            <a:endParaRPr lang="en-US" altLang="ko-KR" dirty="0"/>
          </a:p>
          <a:p>
            <a:pPr lvl="1"/>
            <a:r>
              <a:rPr lang="ko-KR" altLang="en-US" dirty="0"/>
              <a:t>고객 요구 사항에 대해서도 빠르게 대응 가능</a:t>
            </a:r>
            <a:endParaRPr lang="en-US" altLang="ko-KR" dirty="0"/>
          </a:p>
          <a:p>
            <a:pPr lvl="1"/>
            <a:r>
              <a:rPr lang="ko-KR" altLang="en-US" dirty="0"/>
              <a:t>문제 발생에 대한 인지 및 수정을 빠르게 처리 가능</a:t>
            </a:r>
            <a:endParaRPr lang="en-US" altLang="ko-KR" dirty="0"/>
          </a:p>
          <a:p>
            <a:pPr lvl="1"/>
            <a:r>
              <a:rPr lang="ko-KR" altLang="en-US" dirty="0"/>
              <a:t>불필요한 문서화 지양에 따른 개발 속도 향상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문서 부실에 따른 새 멤버의 </a:t>
            </a:r>
            <a:r>
              <a:rPr lang="en-US" altLang="ko-KR" dirty="0"/>
              <a:t>learning-curve </a:t>
            </a:r>
            <a:r>
              <a:rPr lang="ko-KR" altLang="en-US" dirty="0"/>
              <a:t>가 큼</a:t>
            </a:r>
            <a:endParaRPr lang="en-US" altLang="ko-KR" dirty="0"/>
          </a:p>
          <a:p>
            <a:pPr lvl="1"/>
            <a:r>
              <a:rPr lang="ko-KR" altLang="en-US" dirty="0"/>
              <a:t>고객과의 지속적인 상호작용이 필요하므로 더 많은 노력이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 lvl="1"/>
            <a:r>
              <a:rPr lang="ko-KR" altLang="en-US" dirty="0"/>
              <a:t>프로젝트 종료 개념이 명확치 않기 때문에 실제 발생하는 비용 파악이 어려움</a:t>
            </a:r>
          </a:p>
        </p:txBody>
      </p:sp>
    </p:spTree>
    <p:extLst>
      <p:ext uri="{BB962C8B-B14F-4D97-AF65-F5344CB8AC3E}">
        <p14:creationId xmlns:p14="http://schemas.microsoft.com/office/powerpoint/2010/main" val="19525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9723D-A26A-53CD-6D05-F2D55EF8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DevOps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A5F8F-5741-CA18-BCFC-CD917D22C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Operation</a:t>
            </a:r>
            <a:r>
              <a:rPr lang="ko-KR" altLang="en-US" dirty="0"/>
              <a:t> 의 합성어</a:t>
            </a:r>
            <a:endParaRPr lang="en-US" altLang="ko-KR" dirty="0"/>
          </a:p>
          <a:p>
            <a:r>
              <a:rPr lang="ko-KR" altLang="en-US" dirty="0"/>
              <a:t>코드가 신속하게 배포될 수 있도록 하는 협업 문화</a:t>
            </a:r>
            <a:r>
              <a:rPr lang="en-US" altLang="ko-KR" dirty="0"/>
              <a:t>, </a:t>
            </a:r>
            <a:r>
              <a:rPr lang="ko-KR" altLang="en-US" dirty="0"/>
              <a:t>방식</a:t>
            </a:r>
            <a:r>
              <a:rPr lang="en-US" altLang="ko-KR" dirty="0"/>
              <a:t>, </a:t>
            </a:r>
            <a:r>
              <a:rPr lang="ko-KR" altLang="en-US" dirty="0"/>
              <a:t>툴의 조합</a:t>
            </a:r>
            <a:endParaRPr lang="en-US" altLang="ko-KR" dirty="0"/>
          </a:p>
          <a:p>
            <a:r>
              <a:rPr lang="ko-KR" altLang="en-US" dirty="0"/>
              <a:t>개발팀과 운영팀의 칸막이를 없애고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때로는 아예 한팀으로 묶어서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br>
              <a:rPr lang="en-US" altLang="ko-KR" dirty="0"/>
            </a:br>
            <a:r>
              <a:rPr lang="ko-KR" altLang="en-US" dirty="0"/>
              <a:t>개발자가 개발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모니터링 등 전 과정에 걸쳐 참여 하는 방식</a:t>
            </a:r>
            <a:endParaRPr lang="en-US" altLang="ko-KR" dirty="0"/>
          </a:p>
          <a:p>
            <a:pPr lvl="1"/>
            <a:r>
              <a:rPr lang="en-US" altLang="ko-KR" dirty="0"/>
              <a:t>Operation </a:t>
            </a:r>
            <a:r>
              <a:rPr lang="ko-KR" altLang="en-US" dirty="0"/>
              <a:t>은 </a:t>
            </a:r>
            <a:r>
              <a:rPr lang="en-US" altLang="ko-KR" dirty="0"/>
              <a:t>customer </a:t>
            </a:r>
            <a:r>
              <a:rPr lang="ko-KR" altLang="en-US" dirty="0"/>
              <a:t>쪽에 가깝다고 생각하기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Development team </a:t>
            </a:r>
            <a:r>
              <a:rPr lang="ko-KR" altLang="en-US" dirty="0"/>
              <a:t>이 좀 더 </a:t>
            </a:r>
            <a:r>
              <a:rPr lang="en-US" altLang="ko-KR" dirty="0"/>
              <a:t>customer needs </a:t>
            </a:r>
            <a:r>
              <a:rPr lang="ko-KR" altLang="en-US" dirty="0"/>
              <a:t>를 알 수 있게 됨</a:t>
            </a:r>
            <a:endParaRPr lang="en-US" altLang="ko-KR" dirty="0"/>
          </a:p>
          <a:p>
            <a:pPr lvl="1"/>
            <a:r>
              <a:rPr lang="en-US" altLang="ko-KR" dirty="0"/>
              <a:t>Operation team </a:t>
            </a:r>
            <a:r>
              <a:rPr lang="ko-KR" altLang="en-US" dirty="0"/>
              <a:t>역시 </a:t>
            </a:r>
            <a:r>
              <a:rPr lang="en-US" altLang="ko-KR" dirty="0"/>
              <a:t>development </a:t>
            </a:r>
            <a:r>
              <a:rPr lang="ko-KR" altLang="en-US" dirty="0"/>
              <a:t>에 참여함으로써</a:t>
            </a:r>
            <a:br>
              <a:rPr lang="en-US" altLang="ko-KR" dirty="0"/>
            </a:br>
            <a:r>
              <a:rPr lang="en-US" altLang="ko-KR" dirty="0"/>
              <a:t>customer needs </a:t>
            </a:r>
            <a:r>
              <a:rPr lang="ko-KR" altLang="en-US" dirty="0"/>
              <a:t>를 개발 상 요구 조건에 포함시키는데 기여함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할 일이 많아지므로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수동으로 처리하고 있던 것들을 자동화하고</a:t>
            </a:r>
            <a:br>
              <a:rPr lang="en-US" altLang="ko-KR" dirty="0"/>
            </a:br>
            <a:r>
              <a:rPr lang="ko-KR" altLang="en-US" dirty="0"/>
              <a:t>클라우드에서 제공하는 </a:t>
            </a:r>
            <a:r>
              <a:rPr lang="ko-KR" altLang="en-US" dirty="0" err="1"/>
              <a:t>마이크로서비스를</a:t>
            </a:r>
            <a:r>
              <a:rPr lang="ko-KR" altLang="en-US" dirty="0"/>
              <a:t> 적극 활용함으로써</a:t>
            </a:r>
            <a:br>
              <a:rPr lang="en-US" altLang="ko-KR" dirty="0"/>
            </a:br>
            <a:r>
              <a:rPr lang="ko-KR" altLang="en-US" dirty="0"/>
              <a:t>응용 개발의 품질과 개발기간을 개선함</a:t>
            </a:r>
          </a:p>
        </p:txBody>
      </p:sp>
    </p:spTree>
    <p:extLst>
      <p:ext uri="{BB962C8B-B14F-4D97-AF65-F5344CB8AC3E}">
        <p14:creationId xmlns:p14="http://schemas.microsoft.com/office/powerpoint/2010/main" val="77070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0F365-27CD-A7F1-1E97-5F1D8AF34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E079E-79D5-77B9-8981-8ECDBAC3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프로세스 표준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E9307-1A8B-03EE-13AA-7B587C243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ISO/IEC 12207</a:t>
            </a:r>
          </a:p>
          <a:p>
            <a:pPr lvl="1"/>
            <a:r>
              <a:rPr lang="ko-KR" altLang="en-US" dirty="0"/>
              <a:t>소프트웨어 생명주기 프로세스를 정의하고</a:t>
            </a:r>
            <a:r>
              <a:rPr lang="en-US" altLang="ko-KR" dirty="0"/>
              <a:t>, </a:t>
            </a:r>
            <a:r>
              <a:rPr lang="ko-KR" altLang="en-US" dirty="0"/>
              <a:t>통제하고</a:t>
            </a:r>
            <a:r>
              <a:rPr lang="en-US" altLang="ko-KR" dirty="0"/>
              <a:t>, </a:t>
            </a:r>
            <a:r>
              <a:rPr lang="ko-KR" altLang="en-US" dirty="0"/>
              <a:t>개선하는 방식의 국제 표준</a:t>
            </a:r>
            <a:endParaRPr lang="en-US" altLang="ko-KR" dirty="0"/>
          </a:p>
          <a:p>
            <a:pPr lvl="1"/>
            <a:r>
              <a:rPr lang="ko-KR" altLang="en-US" dirty="0"/>
              <a:t>정의하고 있는 프로세스 그룹들</a:t>
            </a:r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3C7D4010-7772-9DEF-12E7-65CE7187E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0"/>
          <a:stretch/>
        </p:blipFill>
        <p:spPr bwMode="auto">
          <a:xfrm>
            <a:off x="1572362" y="3069827"/>
            <a:ext cx="6767513" cy="355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5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358C0-F7F7-8640-5CDD-40149CB7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단계적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272DA9-7467-6D04-EB54-1363661E7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①현재 개발 중인 사이클 </a:t>
            </a:r>
            <a:r>
              <a:rPr lang="en-US" altLang="ko-KR" dirty="0"/>
              <a:t>+ </a:t>
            </a:r>
            <a:r>
              <a:rPr lang="ko-KR" altLang="en-US" dirty="0"/>
              <a:t>②이전 사이클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(=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릴리즈 되어 사용자가 쓰고 있는 사이클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을 동시에 관리해야 해서 복잡할 수 있음</a:t>
            </a:r>
            <a:endParaRPr lang="en-US" altLang="ko-KR" dirty="0"/>
          </a:p>
          <a:p>
            <a:pPr lvl="2"/>
            <a:r>
              <a:rPr lang="ko-KR" altLang="en-US" dirty="0"/>
              <a:t>게다가 현재 사용하는 사이클에서의 변경 요청을 다음 사이클에 반영도 해야함</a:t>
            </a:r>
            <a:endParaRPr lang="en-US" altLang="ko-KR" dirty="0"/>
          </a:p>
          <a:p>
            <a:pPr lvl="1"/>
            <a:r>
              <a:rPr lang="ko-KR" altLang="en-US" dirty="0"/>
              <a:t>점증적으로 기능을 추가할 때 각 기능들의 유기적 연관성이 떨어질 수 있음</a:t>
            </a:r>
            <a:endParaRPr lang="en-US" altLang="ko-KR" dirty="0"/>
          </a:p>
          <a:p>
            <a:pPr lvl="1"/>
            <a:r>
              <a:rPr lang="ko-KR" altLang="en-US" dirty="0"/>
              <a:t>반복적으로 개선하는 경우 언제까지 개선을 </a:t>
            </a:r>
            <a:r>
              <a:rPr lang="ko-KR" altLang="en-US" dirty="0" err="1"/>
              <a:t>해야되는지가</a:t>
            </a:r>
            <a:r>
              <a:rPr lang="ko-KR" altLang="en-US" dirty="0"/>
              <a:t> 명확하지 않아서 프로젝트가 계속 지연될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098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F9F09-486C-AA58-FB4A-A0C1136D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프로세스</a:t>
            </a:r>
            <a:r>
              <a:rPr lang="en-US" altLang="ko-KR" dirty="0"/>
              <a:t>(Unified Process; UP)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E575A-5377-A9C0-EB9D-C1D47BE2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폭포수 모델의 문제점</a:t>
            </a:r>
            <a:endParaRPr lang="en-US" altLang="ko-KR" dirty="0"/>
          </a:p>
          <a:p>
            <a:pPr lvl="1"/>
            <a:r>
              <a:rPr lang="ko-KR" altLang="en-US" dirty="0"/>
              <a:t>중간에 발생하는 사용자 요구 사항 대응이 어렵다</a:t>
            </a:r>
            <a:endParaRPr lang="en-US" altLang="ko-KR" dirty="0"/>
          </a:p>
          <a:p>
            <a:pPr lvl="1"/>
            <a:r>
              <a:rPr lang="ko-KR" altLang="en-US" dirty="0"/>
              <a:t>단계를 거슬러 올라가는 것이 어렵다</a:t>
            </a:r>
            <a:endParaRPr lang="en-US" altLang="ko-KR" dirty="0"/>
          </a:p>
          <a:p>
            <a:r>
              <a:rPr lang="ko-KR" altLang="en-US" dirty="0"/>
              <a:t>이를 해결하기 위해 작업을 계속 반복 수행하는 반복적 개발 방법론</a:t>
            </a:r>
            <a:endParaRPr lang="en-US" altLang="ko-KR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81EA428-6C91-7EF7-09A4-87EF6E2F0250}"/>
              </a:ext>
            </a:extLst>
          </p:cNvPr>
          <p:cNvGrpSpPr/>
          <p:nvPr/>
        </p:nvGrpSpPr>
        <p:grpSpPr>
          <a:xfrm>
            <a:off x="1595252" y="3755953"/>
            <a:ext cx="10412460" cy="2927875"/>
            <a:chOff x="1595252" y="3755953"/>
            <a:chExt cx="10412460" cy="292787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C0828F4-68D1-0CAF-C6BD-A4871230EC6F}"/>
                </a:ext>
              </a:extLst>
            </p:cNvPr>
            <p:cNvSpPr/>
            <p:nvPr/>
          </p:nvSpPr>
          <p:spPr>
            <a:xfrm>
              <a:off x="1595252" y="3958442"/>
              <a:ext cx="5007429" cy="6323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DC3DE00-F9C4-0C9B-B5B7-A2542BFE2D09}"/>
                </a:ext>
              </a:extLst>
            </p:cNvPr>
            <p:cNvSpPr/>
            <p:nvPr/>
          </p:nvSpPr>
          <p:spPr>
            <a:xfrm>
              <a:off x="1741714" y="4005943"/>
              <a:ext cx="522515" cy="522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</a:t>
              </a:r>
              <a:r>
                <a:rPr lang="en-US" altLang="ko-KR" sz="1400" baseline="-25000" dirty="0"/>
                <a:t>1</a:t>
              </a:r>
              <a:endParaRPr lang="ko-KR" altLang="en-US" sz="1400" baseline="-25000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A2ADC3D-E5B0-4AB8-6EDA-9C45850CDEA2}"/>
                </a:ext>
              </a:extLst>
            </p:cNvPr>
            <p:cNvSpPr/>
            <p:nvPr/>
          </p:nvSpPr>
          <p:spPr>
            <a:xfrm>
              <a:off x="2576946" y="4005943"/>
              <a:ext cx="522515" cy="522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baseline="-25000" dirty="0"/>
                <a:t>1</a:t>
              </a:r>
              <a:endParaRPr lang="ko-KR" altLang="en-US" sz="1400" baseline="-25000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8871CE8-EFBA-EEA5-95AD-AF8559598DBE}"/>
                </a:ext>
              </a:extLst>
            </p:cNvPr>
            <p:cNvSpPr/>
            <p:nvPr/>
          </p:nvSpPr>
          <p:spPr>
            <a:xfrm>
              <a:off x="3412178" y="4005943"/>
              <a:ext cx="522515" cy="522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D</a:t>
              </a:r>
              <a:r>
                <a:rPr lang="en-US" altLang="ko-KR" sz="1350" baseline="-25000" dirty="0"/>
                <a:t>1</a:t>
              </a:r>
              <a:endParaRPr lang="ko-KR" altLang="en-US" sz="1350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AE02C06-1CDA-3FEE-FA2C-07DBCBFB75B7}"/>
                </a:ext>
              </a:extLst>
            </p:cNvPr>
            <p:cNvSpPr/>
            <p:nvPr/>
          </p:nvSpPr>
          <p:spPr>
            <a:xfrm>
              <a:off x="4247410" y="4005943"/>
              <a:ext cx="522515" cy="522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C</a:t>
              </a:r>
              <a:r>
                <a:rPr lang="en-US" altLang="ko-KR" sz="1350" baseline="-25000" dirty="0"/>
                <a:t>1</a:t>
              </a:r>
              <a:endParaRPr lang="ko-KR" altLang="en-US" sz="1350" baseline="-250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2B89892-E911-9EF6-ABA4-B6D539B80444}"/>
                </a:ext>
              </a:extLst>
            </p:cNvPr>
            <p:cNvSpPr/>
            <p:nvPr/>
          </p:nvSpPr>
          <p:spPr>
            <a:xfrm>
              <a:off x="5082642" y="4005943"/>
              <a:ext cx="522515" cy="522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T</a:t>
              </a:r>
              <a:r>
                <a:rPr lang="en-US" altLang="ko-KR" sz="1350" baseline="-25000" dirty="0"/>
                <a:t>1</a:t>
              </a:r>
              <a:endParaRPr lang="ko-KR" altLang="en-US" sz="1350" baseline="-25000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84B1C3E-4391-21F4-EB18-8F779BC8464D}"/>
                </a:ext>
              </a:extLst>
            </p:cNvPr>
            <p:cNvSpPr/>
            <p:nvPr/>
          </p:nvSpPr>
          <p:spPr>
            <a:xfrm>
              <a:off x="5917874" y="4005943"/>
              <a:ext cx="522515" cy="5225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M</a:t>
              </a:r>
              <a:r>
                <a:rPr lang="en-US" altLang="ko-KR" sz="1350" baseline="-25000" dirty="0"/>
                <a:t>1</a:t>
              </a:r>
              <a:endParaRPr lang="ko-KR" altLang="en-US" sz="1350" baseline="-250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16808DC-A56B-163F-D299-9C4868456231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2264229" y="4267201"/>
              <a:ext cx="3127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AB2E5FA-AF2C-85D9-27C3-D5A6F3B4CB03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3099461" y="4267201"/>
              <a:ext cx="3127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C9A8CAD-B179-A807-316C-9C0795F67173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3934693" y="4267201"/>
              <a:ext cx="3127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E269E7F-C7CD-F733-440E-993E93F1BBE9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4769925" y="4267201"/>
              <a:ext cx="3127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41F29EEF-1D6B-EC2C-9D61-16322021BBC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5605157" y="4267201"/>
              <a:ext cx="3127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F5A53C6-2911-2642-DF5F-323C7361C632}"/>
                </a:ext>
              </a:extLst>
            </p:cNvPr>
            <p:cNvSpPr/>
            <p:nvPr/>
          </p:nvSpPr>
          <p:spPr>
            <a:xfrm>
              <a:off x="3257798" y="5036127"/>
              <a:ext cx="5007429" cy="63236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AC9B16F-2940-D73D-5C69-4A76E297ADD3}"/>
                </a:ext>
              </a:extLst>
            </p:cNvPr>
            <p:cNvSpPr/>
            <p:nvPr/>
          </p:nvSpPr>
          <p:spPr>
            <a:xfrm>
              <a:off x="3404260" y="5083628"/>
              <a:ext cx="522515" cy="522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</a:t>
              </a:r>
              <a:r>
                <a:rPr lang="en-US" altLang="ko-KR" sz="1400" baseline="-25000" dirty="0"/>
                <a:t>2</a:t>
              </a:r>
              <a:endParaRPr lang="ko-KR" altLang="en-US" sz="1400" baseline="-250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73CBB5-7570-3D8A-5219-407898E6AEB7}"/>
                </a:ext>
              </a:extLst>
            </p:cNvPr>
            <p:cNvSpPr/>
            <p:nvPr/>
          </p:nvSpPr>
          <p:spPr>
            <a:xfrm>
              <a:off x="4239492" y="5083628"/>
              <a:ext cx="522515" cy="522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baseline="-25000" dirty="0"/>
                <a:t>2</a:t>
              </a:r>
              <a:endParaRPr lang="ko-KR" altLang="en-US" sz="1400" baseline="-250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7BCB4DD-168C-C678-8F4F-0D66F36E2FCB}"/>
                </a:ext>
              </a:extLst>
            </p:cNvPr>
            <p:cNvSpPr/>
            <p:nvPr/>
          </p:nvSpPr>
          <p:spPr>
            <a:xfrm>
              <a:off x="5074724" y="5083628"/>
              <a:ext cx="522515" cy="522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D</a:t>
              </a:r>
              <a:r>
                <a:rPr lang="en-US" altLang="ko-KR" sz="1350" baseline="-25000" dirty="0"/>
                <a:t>2</a:t>
              </a:r>
              <a:endParaRPr lang="ko-KR" altLang="en-US" sz="1350" baseline="-250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75877F0-CC83-5A4A-5B89-B4C4566AC42D}"/>
                </a:ext>
              </a:extLst>
            </p:cNvPr>
            <p:cNvSpPr/>
            <p:nvPr/>
          </p:nvSpPr>
          <p:spPr>
            <a:xfrm>
              <a:off x="5909956" y="5083628"/>
              <a:ext cx="522515" cy="522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C</a:t>
              </a:r>
              <a:r>
                <a:rPr lang="en-US" altLang="ko-KR" sz="1350" baseline="-25000" dirty="0"/>
                <a:t>2</a:t>
              </a:r>
              <a:endParaRPr lang="ko-KR" altLang="en-US" sz="1350" baseline="-250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FB73C4D-ED02-991F-8F3C-263B26DE0984}"/>
                </a:ext>
              </a:extLst>
            </p:cNvPr>
            <p:cNvSpPr/>
            <p:nvPr/>
          </p:nvSpPr>
          <p:spPr>
            <a:xfrm>
              <a:off x="6745188" y="5083628"/>
              <a:ext cx="522515" cy="522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T</a:t>
              </a:r>
              <a:r>
                <a:rPr lang="en-US" altLang="ko-KR" sz="1350" baseline="-25000" dirty="0"/>
                <a:t>2</a:t>
              </a:r>
              <a:endParaRPr lang="ko-KR" altLang="en-US" sz="1350" baseline="-25000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CDD8FA8-1C48-AB83-C252-F523AAD2B806}"/>
                </a:ext>
              </a:extLst>
            </p:cNvPr>
            <p:cNvSpPr/>
            <p:nvPr/>
          </p:nvSpPr>
          <p:spPr>
            <a:xfrm>
              <a:off x="7580420" y="5083628"/>
              <a:ext cx="522515" cy="522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M</a:t>
              </a:r>
              <a:r>
                <a:rPr lang="en-US" altLang="ko-KR" sz="1350" baseline="-25000" dirty="0"/>
                <a:t>2</a:t>
              </a:r>
              <a:endParaRPr lang="ko-KR" altLang="en-US" sz="1350" baseline="-25000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B2EA40A-BDDD-F237-6794-F93DB29DB7EF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>
              <a:off x="3926775" y="5344886"/>
              <a:ext cx="312717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FAF1299-CED5-3481-EA3A-D4325F87D0A5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>
              <a:off x="4762007" y="5344886"/>
              <a:ext cx="312717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593714E9-0548-FA66-2FCF-90320ADFBDCD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5597239" y="5344886"/>
              <a:ext cx="312717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0D0B15C-B073-A164-0C69-677C98C1865E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>
              <a:off x="6432471" y="5344886"/>
              <a:ext cx="312717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F2A70CB-A965-D6C2-B65E-950C46B9916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7267703" y="5344886"/>
              <a:ext cx="312717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8FB9B80-0669-FADC-8AE5-9517DB656DDE}"/>
                </a:ext>
              </a:extLst>
            </p:cNvPr>
            <p:cNvSpPr/>
            <p:nvPr/>
          </p:nvSpPr>
          <p:spPr>
            <a:xfrm>
              <a:off x="5092536" y="6051468"/>
              <a:ext cx="5007429" cy="63236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B20940-AE91-9C2D-7D5F-3B16E29C4188}"/>
                </a:ext>
              </a:extLst>
            </p:cNvPr>
            <p:cNvSpPr/>
            <p:nvPr/>
          </p:nvSpPr>
          <p:spPr>
            <a:xfrm>
              <a:off x="5238998" y="6098969"/>
              <a:ext cx="522515" cy="52251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</a:t>
              </a:r>
              <a:r>
                <a:rPr lang="en-US" altLang="ko-KR" sz="1400" baseline="-25000" dirty="0"/>
                <a:t>3</a:t>
              </a:r>
              <a:endParaRPr lang="ko-KR" altLang="en-US" sz="1400" baseline="-25000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744A34B-6B4D-C64E-E70D-48996B21B6B5}"/>
                </a:ext>
              </a:extLst>
            </p:cNvPr>
            <p:cNvSpPr/>
            <p:nvPr/>
          </p:nvSpPr>
          <p:spPr>
            <a:xfrm>
              <a:off x="6074230" y="6098969"/>
              <a:ext cx="522515" cy="52251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baseline="-25000" dirty="0"/>
                <a:t>3</a:t>
              </a:r>
              <a:endParaRPr lang="ko-KR" altLang="en-US" sz="1400" baseline="-25000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B2F514C-B6B3-EC75-2FF0-8BDCAA5B5870}"/>
                </a:ext>
              </a:extLst>
            </p:cNvPr>
            <p:cNvSpPr/>
            <p:nvPr/>
          </p:nvSpPr>
          <p:spPr>
            <a:xfrm>
              <a:off x="6909462" y="6098969"/>
              <a:ext cx="522515" cy="52251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D</a:t>
              </a:r>
              <a:r>
                <a:rPr lang="en-US" altLang="ko-KR" sz="1350" baseline="-25000" dirty="0"/>
                <a:t>3</a:t>
              </a:r>
              <a:endParaRPr lang="ko-KR" altLang="en-US" sz="1350" baseline="-250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A2D3EEF-23AC-617D-F6A4-E7D86E517451}"/>
                </a:ext>
              </a:extLst>
            </p:cNvPr>
            <p:cNvSpPr/>
            <p:nvPr/>
          </p:nvSpPr>
          <p:spPr>
            <a:xfrm>
              <a:off x="7744694" y="6098969"/>
              <a:ext cx="522515" cy="52251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C</a:t>
              </a:r>
              <a:r>
                <a:rPr lang="en-US" altLang="ko-KR" sz="1350" baseline="-25000" dirty="0"/>
                <a:t>3</a:t>
              </a:r>
              <a:endParaRPr lang="ko-KR" altLang="en-US" sz="1350" baseline="-250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A273163-7CE8-68A0-C354-4B0FA7F79407}"/>
                </a:ext>
              </a:extLst>
            </p:cNvPr>
            <p:cNvSpPr/>
            <p:nvPr/>
          </p:nvSpPr>
          <p:spPr>
            <a:xfrm>
              <a:off x="8579926" y="6098969"/>
              <a:ext cx="522515" cy="52251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/>
                <a:t>T</a:t>
              </a:r>
              <a:r>
                <a:rPr lang="en-US" altLang="ko-KR" sz="1350" baseline="-25000" dirty="0"/>
                <a:t>3</a:t>
              </a:r>
              <a:endParaRPr lang="ko-KR" altLang="en-US" sz="1350" baseline="-250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37CDC9E-B0BB-F852-E7B5-90454309CFEA}"/>
                </a:ext>
              </a:extLst>
            </p:cNvPr>
            <p:cNvSpPr/>
            <p:nvPr/>
          </p:nvSpPr>
          <p:spPr>
            <a:xfrm>
              <a:off x="9415158" y="6098969"/>
              <a:ext cx="522515" cy="52251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M</a:t>
              </a:r>
              <a:r>
                <a:rPr lang="en-US" altLang="ko-KR" sz="1350" baseline="-25000" dirty="0"/>
                <a:t>3</a:t>
              </a:r>
              <a:endParaRPr lang="ko-KR" altLang="en-US" sz="1350" baseline="-25000" dirty="0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2E0A327F-A108-1EC1-5B0A-454847857CEA}"/>
                </a:ext>
              </a:extLst>
            </p:cNvPr>
            <p:cNvCxnSpPr>
              <a:stCxn id="41" idx="6"/>
              <a:endCxn id="42" idx="2"/>
            </p:cNvCxnSpPr>
            <p:nvPr/>
          </p:nvCxnSpPr>
          <p:spPr>
            <a:xfrm>
              <a:off x="5761513" y="6360227"/>
              <a:ext cx="312717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87749FA-988E-725A-9369-CBD556C63087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6596745" y="6360227"/>
              <a:ext cx="312717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11DE36A-F3A4-6870-D986-3ECC9392F4C5}"/>
                </a:ext>
              </a:extLst>
            </p:cNvPr>
            <p:cNvCxnSpPr>
              <a:cxnSpLocks/>
              <a:stCxn id="43" idx="6"/>
              <a:endCxn id="44" idx="2"/>
            </p:cNvCxnSpPr>
            <p:nvPr/>
          </p:nvCxnSpPr>
          <p:spPr>
            <a:xfrm>
              <a:off x="7431977" y="6360227"/>
              <a:ext cx="312717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D4B909F8-5745-B803-C24C-252A8057F259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>
              <a:off x="8267209" y="6360227"/>
              <a:ext cx="312717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989C3A5B-6513-B5C4-02BD-4A79E840ED9A}"/>
                </a:ext>
              </a:extLst>
            </p:cNvPr>
            <p:cNvCxnSpPr>
              <a:cxnSpLocks/>
              <a:stCxn id="45" idx="6"/>
              <a:endCxn id="46" idx="2"/>
            </p:cNvCxnSpPr>
            <p:nvPr/>
          </p:nvCxnSpPr>
          <p:spPr>
            <a:xfrm>
              <a:off x="9102441" y="6360227"/>
              <a:ext cx="312717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D065C72-7C29-E8EA-B947-B444B46BB379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H="1">
              <a:off x="3257798" y="4274622"/>
              <a:ext cx="3344883" cy="1077685"/>
            </a:xfrm>
            <a:prstGeom prst="bentConnector5">
              <a:avLst>
                <a:gd name="adj1" fmla="val -6834"/>
                <a:gd name="adj2" fmla="val 50000"/>
                <a:gd name="adj3" fmla="val 106834"/>
              </a:avLst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BDE56AF7-155D-0F66-FD98-D2468D7474F2}"/>
                </a:ext>
              </a:extLst>
            </p:cNvPr>
            <p:cNvCxnSpPr>
              <a:cxnSpLocks/>
              <a:stCxn id="28" idx="3"/>
              <a:endCxn id="40" idx="1"/>
            </p:cNvCxnSpPr>
            <p:nvPr/>
          </p:nvCxnSpPr>
          <p:spPr>
            <a:xfrm flipH="1">
              <a:off x="5092536" y="5352307"/>
              <a:ext cx="3172691" cy="1015341"/>
            </a:xfrm>
            <a:prstGeom prst="bentConnector5">
              <a:avLst>
                <a:gd name="adj1" fmla="val -7205"/>
                <a:gd name="adj2" fmla="val 50000"/>
                <a:gd name="adj3" fmla="val 107205"/>
              </a:avLst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BE70BA8-289C-C786-A181-E4DB6E63AEA7}"/>
                </a:ext>
              </a:extLst>
            </p:cNvPr>
            <p:cNvSpPr txBox="1"/>
            <p:nvPr/>
          </p:nvSpPr>
          <p:spPr>
            <a:xfrm>
              <a:off x="8895000" y="3755953"/>
              <a:ext cx="3112712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equirement</a:t>
              </a:r>
              <a:r>
                <a:rPr lang="en-US" altLang="ko-KR" dirty="0"/>
                <a:t>: </a:t>
              </a:r>
              <a:r>
                <a:rPr lang="ko-KR" altLang="en-US" dirty="0"/>
                <a:t>요구사항 정의</a:t>
              </a:r>
              <a:endParaRPr lang="en-US" altLang="ko-KR" dirty="0"/>
            </a:p>
            <a:p>
              <a:r>
                <a:rPr lang="en-US" altLang="ko-KR" dirty="0"/>
                <a:t>A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nalysis      </a:t>
              </a:r>
              <a:r>
                <a:rPr lang="en-US" altLang="ko-KR" dirty="0"/>
                <a:t>: </a:t>
              </a:r>
              <a:r>
                <a:rPr lang="ko-KR" altLang="en-US" dirty="0"/>
                <a:t>분석</a:t>
              </a:r>
              <a:endParaRPr lang="en-US" altLang="ko-KR" dirty="0"/>
            </a:p>
            <a:p>
              <a:r>
                <a:rPr lang="en-US" altLang="ko-KR" dirty="0"/>
                <a:t>D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esign       </a:t>
              </a:r>
              <a:r>
                <a:rPr lang="en-US" altLang="ko-KR" dirty="0"/>
                <a:t>: </a:t>
              </a:r>
              <a:r>
                <a:rPr lang="ko-KR" altLang="en-US" dirty="0"/>
                <a:t>설계</a:t>
              </a:r>
              <a:endParaRPr lang="en-US" altLang="ko-KR" dirty="0"/>
            </a:p>
            <a:p>
              <a:r>
                <a:rPr lang="en-US" altLang="ko-KR" dirty="0"/>
                <a:t>C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oding       </a:t>
              </a:r>
              <a:r>
                <a:rPr lang="en-US" altLang="ko-KR" dirty="0"/>
                <a:t>: </a:t>
              </a:r>
              <a:r>
                <a:rPr lang="ko-KR" altLang="en-US" dirty="0"/>
                <a:t>구현</a:t>
              </a:r>
              <a:endParaRPr lang="en-US" altLang="ko-KR" dirty="0"/>
            </a:p>
            <a:p>
              <a:r>
                <a:rPr lang="en-US" altLang="ko-KR" dirty="0"/>
                <a:t>T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est           </a:t>
              </a:r>
              <a:r>
                <a:rPr lang="en-US" altLang="ko-KR" dirty="0"/>
                <a:t>: </a:t>
              </a:r>
              <a:r>
                <a:rPr lang="ko-KR" altLang="en-US" dirty="0"/>
                <a:t>테스트</a:t>
              </a:r>
              <a:endParaRPr lang="en-US" altLang="ko-KR" dirty="0"/>
            </a:p>
            <a:p>
              <a:r>
                <a:rPr lang="en-US" altLang="ko-KR" dirty="0"/>
                <a:t>M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aintenance</a:t>
              </a:r>
              <a:r>
                <a:rPr lang="en-US" altLang="ko-KR" dirty="0"/>
                <a:t>: </a:t>
              </a:r>
              <a:r>
                <a:rPr lang="ko-KR" altLang="en-US" dirty="0"/>
                <a:t>유지보수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06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1C87C3-270F-5C19-8DE3-26106027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93" y="3187719"/>
            <a:ext cx="5602008" cy="36702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5F9F09-486C-AA58-FB4A-A0C1136D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프로세스</a:t>
            </a:r>
            <a:r>
              <a:rPr lang="en-US" altLang="ko-KR" dirty="0"/>
              <a:t>(Unified Process; UP)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E575A-5377-A9C0-EB9D-C1D47BE2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반복적 모델</a:t>
            </a:r>
            <a:endParaRPr lang="en-US" altLang="ko-KR" dirty="0"/>
          </a:p>
          <a:p>
            <a:pPr lvl="1"/>
            <a:r>
              <a:rPr lang="ko-KR" altLang="en-US" dirty="0"/>
              <a:t>도입</a:t>
            </a:r>
            <a:r>
              <a:rPr lang="en-US" altLang="ko-KR" dirty="0"/>
              <a:t>, </a:t>
            </a:r>
            <a:r>
              <a:rPr lang="ko-KR" altLang="en-US" dirty="0"/>
              <a:t>구체화</a:t>
            </a:r>
            <a:r>
              <a:rPr lang="en-US" altLang="ko-KR" dirty="0"/>
              <a:t>, </a:t>
            </a:r>
            <a:r>
              <a:rPr lang="ko-KR" altLang="en-US" dirty="0"/>
              <a:t>구축</a:t>
            </a:r>
            <a:r>
              <a:rPr lang="en-US" altLang="ko-KR" dirty="0"/>
              <a:t>, </a:t>
            </a:r>
            <a:r>
              <a:rPr lang="ko-KR" altLang="en-US" dirty="0"/>
              <a:t>전이라는 </a:t>
            </a:r>
            <a:r>
              <a:rPr lang="en-US" altLang="ko-KR" dirty="0"/>
              <a:t>4</a:t>
            </a:r>
            <a:r>
              <a:rPr lang="ko-KR" altLang="en-US" dirty="0"/>
              <a:t>단계로 나누고 각 단계는 여러 반복으로 구성</a:t>
            </a:r>
            <a:endParaRPr lang="en-US" altLang="ko-KR" dirty="0"/>
          </a:p>
          <a:p>
            <a:pPr lvl="1"/>
            <a:r>
              <a:rPr lang="ko-KR" altLang="en-US" dirty="0"/>
              <a:t>각 반복은 필요한 영역에 대해서 폭포수모델처럼 진행</a:t>
            </a:r>
            <a:endParaRPr lang="en-US" altLang="ko-KR" dirty="0"/>
          </a:p>
          <a:p>
            <a:r>
              <a:rPr lang="en-US" altLang="ko-KR" dirty="0"/>
              <a:t>UML </a:t>
            </a:r>
            <a:r>
              <a:rPr lang="ko-KR" altLang="en-US" dirty="0"/>
              <a:t>기반 프로젝트에서 많이 활용</a:t>
            </a:r>
          </a:p>
        </p:txBody>
      </p:sp>
    </p:spTree>
    <p:extLst>
      <p:ext uri="{BB962C8B-B14F-4D97-AF65-F5344CB8AC3E}">
        <p14:creationId xmlns:p14="http://schemas.microsoft.com/office/powerpoint/2010/main" val="277171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EAADD-F125-C9F6-298E-A7390244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프로세스</a:t>
            </a:r>
            <a:r>
              <a:rPr lang="en-US" altLang="ko-KR" dirty="0"/>
              <a:t>(Unified Process; UP)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67C08-138B-7E5D-8218-E9FE36E0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b="1" dirty="0"/>
              <a:t>도입</a:t>
            </a:r>
            <a:r>
              <a:rPr lang="en-US" altLang="ko-KR" b="1" dirty="0"/>
              <a:t>(inception) </a:t>
            </a:r>
            <a:r>
              <a:rPr lang="ko-KR" altLang="en-US" b="1" dirty="0"/>
              <a:t>단계</a:t>
            </a:r>
            <a:endParaRPr lang="en-US" altLang="ko-KR" b="1" dirty="0"/>
          </a:p>
          <a:p>
            <a:pPr lvl="1"/>
            <a:r>
              <a:rPr lang="ko-KR" altLang="en-US" dirty="0"/>
              <a:t>비즈니스 모델링과 요구사항 정의 등의 작업이 가장 많이 이루어짐</a:t>
            </a:r>
            <a:endParaRPr lang="en-US" altLang="ko-KR" dirty="0"/>
          </a:p>
          <a:p>
            <a:pPr lvl="1"/>
            <a:r>
              <a:rPr lang="ko-KR" altLang="en-US" dirty="0"/>
              <a:t>소프트웨어 개발 목표 수립</a:t>
            </a:r>
            <a:r>
              <a:rPr lang="en-US" altLang="ko-KR" dirty="0"/>
              <a:t>, </a:t>
            </a:r>
            <a:r>
              <a:rPr lang="ko-KR" altLang="en-US" dirty="0"/>
              <a:t>사업 타당성</a:t>
            </a:r>
            <a:r>
              <a:rPr lang="en-US" altLang="ko-KR" dirty="0"/>
              <a:t>, </a:t>
            </a:r>
            <a:r>
              <a:rPr lang="ko-KR" altLang="en-US" dirty="0"/>
              <a:t>비용 산정</a:t>
            </a:r>
            <a:r>
              <a:rPr lang="en-US" altLang="ko-KR" dirty="0"/>
              <a:t>, </a:t>
            </a:r>
            <a:r>
              <a:rPr lang="ko-KR" altLang="en-US" dirty="0"/>
              <a:t>프로젝트 계획 작성</a:t>
            </a:r>
            <a:endParaRPr lang="en-US" altLang="ko-KR" dirty="0"/>
          </a:p>
          <a:p>
            <a:r>
              <a:rPr lang="ko-KR" altLang="en-US" b="1" dirty="0"/>
              <a:t>구체화</a:t>
            </a:r>
            <a:r>
              <a:rPr lang="en-US" altLang="ko-KR" b="1" dirty="0"/>
              <a:t>(elaboration) </a:t>
            </a:r>
            <a:r>
              <a:rPr lang="ko-KR" altLang="en-US" b="1" dirty="0"/>
              <a:t>단계</a:t>
            </a:r>
            <a:endParaRPr lang="en-US" altLang="ko-KR" b="1" dirty="0"/>
          </a:p>
          <a:p>
            <a:pPr lvl="1"/>
            <a:r>
              <a:rPr lang="ko-KR" altLang="en-US" dirty="0"/>
              <a:t>분석 및 설계 작업이 가장 왕성히 이루어지고 일부 구현이 시작됨</a:t>
            </a:r>
            <a:endParaRPr lang="en-US" altLang="ko-KR" dirty="0"/>
          </a:p>
          <a:p>
            <a:r>
              <a:rPr lang="ko-KR" altLang="en-US" b="1" dirty="0"/>
              <a:t>구축</a:t>
            </a:r>
            <a:r>
              <a:rPr lang="en-US" altLang="ko-KR" b="1" dirty="0"/>
              <a:t>(construction) </a:t>
            </a:r>
            <a:r>
              <a:rPr lang="ko-KR" altLang="en-US" b="1" dirty="0"/>
              <a:t>단계</a:t>
            </a:r>
            <a:endParaRPr lang="en-US" altLang="ko-KR" b="1" dirty="0"/>
          </a:p>
          <a:p>
            <a:pPr lvl="1"/>
            <a:r>
              <a:rPr lang="ko-KR" altLang="en-US" dirty="0"/>
              <a:t>구현 작업이 대부분임</a:t>
            </a:r>
            <a:endParaRPr lang="en-US" altLang="ko-KR" dirty="0"/>
          </a:p>
          <a:p>
            <a:pPr lvl="1"/>
            <a:r>
              <a:rPr lang="ko-KR" altLang="en-US" dirty="0"/>
              <a:t>단위 테스트 및 통합 테스트를 수행</a:t>
            </a:r>
            <a:endParaRPr lang="en-US" altLang="ko-KR" dirty="0"/>
          </a:p>
          <a:p>
            <a:r>
              <a:rPr lang="ko-KR" altLang="en-US" b="1" dirty="0"/>
              <a:t>전이</a:t>
            </a:r>
            <a:r>
              <a:rPr lang="en-US" altLang="ko-KR" b="1" dirty="0"/>
              <a:t>(transition) </a:t>
            </a:r>
            <a:r>
              <a:rPr lang="ko-KR" altLang="en-US" b="1" dirty="0"/>
              <a:t>단계</a:t>
            </a:r>
            <a:endParaRPr lang="en-US" altLang="ko-KR" b="1" dirty="0"/>
          </a:p>
          <a:p>
            <a:pPr lvl="1"/>
            <a:r>
              <a:rPr lang="ko-KR" altLang="en-US" dirty="0"/>
              <a:t>완성된 제품을 사용자에게 넘겨주고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(=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배치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ko-KR" altLang="en-US" dirty="0"/>
              <a:t>교육하는 단계</a:t>
            </a:r>
            <a:endParaRPr lang="en-US" altLang="ko-KR" dirty="0"/>
          </a:p>
          <a:p>
            <a:pPr lvl="1"/>
            <a:r>
              <a:rPr lang="ko-KR" altLang="en-US" dirty="0"/>
              <a:t>베타 테스팅을 통해</a:t>
            </a:r>
            <a:r>
              <a:rPr lang="en-US" altLang="ko-KR" dirty="0"/>
              <a:t> </a:t>
            </a:r>
            <a:r>
              <a:rPr lang="ko-KR" altLang="en-US" dirty="0"/>
              <a:t>결함 수정</a:t>
            </a:r>
            <a:r>
              <a:rPr lang="en-US" altLang="ko-KR" dirty="0"/>
              <a:t>, </a:t>
            </a:r>
            <a:r>
              <a:rPr lang="ko-KR" altLang="en-US" dirty="0"/>
              <a:t>기능 개선 작업 역시 수행</a:t>
            </a:r>
            <a:endParaRPr lang="en-US" altLang="ko-KR" dirty="0"/>
          </a:p>
          <a:p>
            <a:r>
              <a:rPr lang="ko-KR" altLang="en-US" dirty="0"/>
              <a:t>모든 단계에서 공통으로 일어나는 작업들</a:t>
            </a:r>
            <a:r>
              <a:rPr lang="en-US" altLang="ko-KR" dirty="0"/>
              <a:t>: </a:t>
            </a:r>
            <a:r>
              <a:rPr lang="ko-KR" altLang="en-US" dirty="0"/>
              <a:t>형상관리</a:t>
            </a:r>
            <a:r>
              <a:rPr lang="en-US" altLang="ko-KR" dirty="0"/>
              <a:t>, </a:t>
            </a:r>
            <a:r>
              <a:rPr lang="ko-KR" altLang="en-US" dirty="0"/>
              <a:t>프로젝트 관리</a:t>
            </a:r>
            <a:r>
              <a:rPr lang="en-US" altLang="ko-KR" dirty="0"/>
              <a:t>, </a:t>
            </a:r>
            <a:r>
              <a:rPr lang="ko-KR" altLang="en-US" dirty="0"/>
              <a:t>환경 점검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47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80239-E039-3A23-5A0A-6188C097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통합 프로세스</a:t>
            </a:r>
            <a:r>
              <a:rPr lang="en-US" altLang="ko-KR" dirty="0"/>
              <a:t>(Unified Process; UP)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5C9A5-5A11-52B6-249D-1A2E97FB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20" y="1232115"/>
            <a:ext cx="11795734" cy="5397285"/>
          </a:xfrm>
        </p:spPr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(Waterfall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처럼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 문서화가 강조되고</a:t>
            </a:r>
            <a:r>
              <a:rPr lang="en-US" altLang="ko-KR" dirty="0"/>
              <a:t>, </a:t>
            </a:r>
            <a:r>
              <a:rPr lang="ko-KR" altLang="en-US" dirty="0"/>
              <a:t>이 문서들이 협업 프로젝트에 유용하게 사용됨</a:t>
            </a:r>
            <a:endParaRPr lang="en-US" altLang="ko-KR" dirty="0"/>
          </a:p>
          <a:p>
            <a:pPr lvl="1"/>
            <a:r>
              <a:rPr lang="ko-KR" altLang="en-US" dirty="0"/>
              <a:t>반복을 통해 고객의 요구 변경과 관련 리스크를 적극적으로 해결 가능</a:t>
            </a:r>
            <a:endParaRPr lang="en-US" altLang="ko-KR" dirty="0"/>
          </a:p>
          <a:p>
            <a:pPr lvl="1"/>
            <a:r>
              <a:rPr lang="ko-KR" altLang="en-US" dirty="0"/>
              <a:t>반복적 </a:t>
            </a:r>
            <a:r>
              <a:rPr lang="ko-KR" altLang="en-US" dirty="0" err="1"/>
              <a:t>싸이클을</a:t>
            </a:r>
            <a:r>
              <a:rPr lang="ko-KR" altLang="en-US" dirty="0"/>
              <a:t> 거치므로 통합을 위한 노력과 시간을 줄일 수 있음</a:t>
            </a:r>
            <a:endParaRPr lang="en-US" altLang="ko-KR" dirty="0"/>
          </a:p>
          <a:p>
            <a:pPr lvl="1"/>
            <a:r>
              <a:rPr lang="ko-KR" altLang="en-US" dirty="0"/>
              <a:t>쉽고 빠르게 코드를 재사용할 수 있음</a:t>
            </a:r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(Waterfall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처럼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불필요한 문서화에 의한 부담</a:t>
            </a:r>
            <a:endParaRPr lang="en-US" altLang="ko-KR" dirty="0"/>
          </a:p>
          <a:p>
            <a:pPr lvl="1"/>
            <a:r>
              <a:rPr lang="ko-KR" altLang="en-US" dirty="0"/>
              <a:t>프로세스가 너무 복잡하여 이해하기 어렵고 정확히 적용하기 어려움</a:t>
            </a:r>
            <a:endParaRPr lang="en-US" altLang="ko-KR" dirty="0"/>
          </a:p>
          <a:p>
            <a:pPr lvl="1"/>
            <a:r>
              <a:rPr lang="ko-KR" altLang="en-US" dirty="0"/>
              <a:t>프로젝트 참여자들의 협동 방식이나 의사 소통 방식에 대한 가이드라인이 없음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6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강의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강의 template" id="{BB395788-A58F-4FF7-AF85-A2E9AD47C29F}" vid="{D913A44C-1368-47D4-ADF7-8B8919509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02 - 프로세스와 방법론1</Template>
  <TotalTime>18527</TotalTime>
  <Words>2985</Words>
  <Application>Microsoft Office PowerPoint</Application>
  <PresentationFormat>와이드스크린</PresentationFormat>
  <Paragraphs>423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Times New Roman</vt:lpstr>
      <vt:lpstr>Arial</vt:lpstr>
      <vt:lpstr>Open Sans</vt:lpstr>
      <vt:lpstr>나눔고딕 ExtraBold</vt:lpstr>
      <vt:lpstr>나눔고딕</vt:lpstr>
      <vt:lpstr>바탕</vt:lpstr>
      <vt:lpstr>강의 template</vt:lpstr>
      <vt:lpstr>02 - 프로세스와 방법론 2</vt:lpstr>
      <vt:lpstr>단계적 모델</vt:lpstr>
      <vt:lpstr>단계적 모델</vt:lpstr>
      <vt:lpstr>단계적 모델</vt:lpstr>
      <vt:lpstr>단계적 모델</vt:lpstr>
      <vt:lpstr>통합 프로세스(Unified Process; UP) 모델</vt:lpstr>
      <vt:lpstr>통합 프로세스(Unified Process; UP) 모델</vt:lpstr>
      <vt:lpstr>통합 프로세스(Unified Process; UP) 모델</vt:lpstr>
      <vt:lpstr>통합 프로세스(Unified Process; UP) 모델</vt:lpstr>
      <vt:lpstr>Agile 방법론, Scrum, Kanban</vt:lpstr>
      <vt:lpstr>애자일(Agile) 프로세스</vt:lpstr>
      <vt:lpstr>애자일 프로세스</vt:lpstr>
      <vt:lpstr>Manifesto for Agile Software Development</vt:lpstr>
      <vt:lpstr>Agile == 개발 원칙</vt:lpstr>
      <vt:lpstr>(애자일 선언문 뒤에 따라오는) 12 가지 원칙</vt:lpstr>
      <vt:lpstr>스크럼(Scrum) : 럭비에서 단단하게 진형을 짜는 것</vt:lpstr>
      <vt:lpstr>Scrum (== 개발 방법적 프레임워크) == 일하는 방법</vt:lpstr>
      <vt:lpstr>Sprint 의 반복</vt:lpstr>
      <vt:lpstr>Scrum Team 내 주요 역할(Roles)</vt:lpstr>
      <vt:lpstr>Product Owner</vt:lpstr>
      <vt:lpstr>Scrum Master</vt:lpstr>
      <vt:lpstr>Scrum Master 의 자질</vt:lpstr>
      <vt:lpstr>Scrum 에서의 미팅들 #1 - Sprint Planning</vt:lpstr>
      <vt:lpstr>Scrum 에서의 미팅들 #2 - Daily Scrum (A.K.A Stand-up)</vt:lpstr>
      <vt:lpstr>Scrum 에서의 미팅들 #3 - Sprint Review</vt:lpstr>
      <vt:lpstr>Scrum 에서의 미팅들 #3 - Sprint Review</vt:lpstr>
      <vt:lpstr>Scrum 에서의 미팅들 #3 - Sprint Retrospecitve</vt:lpstr>
      <vt:lpstr>목표의 크기별 구분: Initiative vs. Epic vs. User Story</vt:lpstr>
      <vt:lpstr>User Story</vt:lpstr>
      <vt:lpstr>Log == 통나무</vt:lpstr>
      <vt:lpstr>Backlog == 뒷마당에 쌓인 통나무</vt:lpstr>
      <vt:lpstr>Backlog</vt:lpstr>
      <vt:lpstr>Backlog 개선 회의 (Backlog Refinement Meeting)</vt:lpstr>
      <vt:lpstr>Burn down vs. Burn up</vt:lpstr>
      <vt:lpstr>Burndown Chart vs. Burnup Chart</vt:lpstr>
      <vt:lpstr>Burndown Chart</vt:lpstr>
      <vt:lpstr>Burndown Chart</vt:lpstr>
      <vt:lpstr>Sprint Do’s and Don’ts</vt:lpstr>
      <vt:lpstr>Kanban(看板)</vt:lpstr>
      <vt:lpstr>(Agile 에서) Kanban Card</vt:lpstr>
      <vt:lpstr>Kanban Board</vt:lpstr>
      <vt:lpstr>Kanban Board</vt:lpstr>
      <vt:lpstr>Kanban 기능이 있는 데일리 스크럼 솔루션들</vt:lpstr>
      <vt:lpstr>Kanban Board #1 - 칠판 또는 화이트 보드</vt:lpstr>
      <vt:lpstr>Kanban Board #2 - 온라인 솔루션 (예: Trello)</vt:lpstr>
      <vt:lpstr>애자일</vt:lpstr>
      <vt:lpstr>DevOps</vt:lpstr>
      <vt:lpstr>참고: 프로세스 표준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 Moon</dc:creator>
  <cp:lastModifiedBy>신재훈</cp:lastModifiedBy>
  <cp:revision>633</cp:revision>
  <dcterms:created xsi:type="dcterms:W3CDTF">2022-08-31T05:47:44Z</dcterms:created>
  <dcterms:modified xsi:type="dcterms:W3CDTF">2025-03-11T04:25:33Z</dcterms:modified>
</cp:coreProperties>
</file>